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 id="2147483699" r:id="rId6"/>
    <p:sldMasterId id="2147483648" r:id="rId7"/>
  </p:sldMasterIdLst>
  <p:notesMasterIdLst>
    <p:notesMasterId r:id="rId33"/>
  </p:notesMasterIdLst>
  <p:sldIdLst>
    <p:sldId id="628" r:id="rId8"/>
    <p:sldId id="908" r:id="rId9"/>
    <p:sldId id="2147469116" r:id="rId10"/>
    <p:sldId id="888" r:id="rId11"/>
    <p:sldId id="629" r:id="rId12"/>
    <p:sldId id="841" r:id="rId13"/>
    <p:sldId id="648" r:id="rId14"/>
    <p:sldId id="839" r:id="rId15"/>
    <p:sldId id="627" r:id="rId16"/>
    <p:sldId id="2147469123" r:id="rId17"/>
    <p:sldId id="649" r:id="rId18"/>
    <p:sldId id="630" r:id="rId19"/>
    <p:sldId id="2147469117" r:id="rId20"/>
    <p:sldId id="650" r:id="rId21"/>
    <p:sldId id="2147469127" r:id="rId22"/>
    <p:sldId id="2147469124" r:id="rId23"/>
    <p:sldId id="2147469130" r:id="rId24"/>
    <p:sldId id="2147469120" r:id="rId25"/>
    <p:sldId id="2147469121" r:id="rId26"/>
    <p:sldId id="634" r:id="rId27"/>
    <p:sldId id="2147469131" r:id="rId28"/>
    <p:sldId id="2147469119" r:id="rId29"/>
    <p:sldId id="2147469128" r:id="rId30"/>
    <p:sldId id="2147469125" r:id="rId31"/>
    <p:sldId id="63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6699"/>
    <a:srgbClr val="0C0C0C"/>
    <a:srgbClr val="052E78"/>
    <a:srgbClr val="688B7F"/>
    <a:srgbClr val="D66674"/>
    <a:srgbClr val="F0B91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DFE6B-4A1B-5D42-8A6C-9E0059D48E7D}" type="doc">
      <dgm:prSet loTypeId="urn:microsoft.com/office/officeart/2008/layout/VerticalCurvedList" loCatId="" qsTypeId="urn:microsoft.com/office/officeart/2005/8/quickstyle/simple1" qsCatId="simple" csTypeId="urn:microsoft.com/office/officeart/2005/8/colors/accent5_2" csCatId="accent5" phldr="1"/>
      <dgm:spPr/>
      <dgm:t>
        <a:bodyPr/>
        <a:lstStyle/>
        <a:p>
          <a:endParaRPr lang="en-GB"/>
        </a:p>
      </dgm:t>
    </dgm:pt>
    <dgm:pt modelId="{73B6BAD9-0DCF-7C4F-9F8B-289735DEC6CE}">
      <dgm:prSet phldrT="[Text]"/>
      <dgm:spPr/>
      <dgm:t>
        <a:bodyPr/>
        <a:lstStyle/>
        <a:p>
          <a:r>
            <a:rPr lang="en-GB">
              <a:latin typeface="Raleway" pitchFamily="2" charset="77"/>
            </a:rPr>
            <a:t>Simple clear messaging to funders and clients</a:t>
          </a:r>
        </a:p>
      </dgm:t>
    </dgm:pt>
    <dgm:pt modelId="{B0134D8B-3039-CA40-B52A-625260D84BE4}" type="parTrans" cxnId="{F4410190-851A-C44C-830E-EAA3BCFB9301}">
      <dgm:prSet/>
      <dgm:spPr/>
      <dgm:t>
        <a:bodyPr/>
        <a:lstStyle/>
        <a:p>
          <a:endParaRPr lang="en-GB">
            <a:latin typeface="Raleway" pitchFamily="2" charset="77"/>
          </a:endParaRPr>
        </a:p>
      </dgm:t>
    </dgm:pt>
    <dgm:pt modelId="{77F41AA3-AB87-A749-ACBD-BE7CDF861290}" type="sibTrans" cxnId="{F4410190-851A-C44C-830E-EAA3BCFB9301}">
      <dgm:prSet/>
      <dgm:spPr/>
      <dgm:t>
        <a:bodyPr/>
        <a:lstStyle/>
        <a:p>
          <a:endParaRPr lang="en-GB">
            <a:latin typeface="Raleway" pitchFamily="2" charset="77"/>
          </a:endParaRPr>
        </a:p>
      </dgm:t>
    </dgm:pt>
    <dgm:pt modelId="{D1D0F873-19E6-FF4A-AE73-2C0CB2E90941}">
      <dgm:prSet phldrT="[Text]"/>
      <dgm:spPr/>
      <dgm:t>
        <a:bodyPr/>
        <a:lstStyle/>
        <a:p>
          <a:r>
            <a:rPr lang="en-GB">
              <a:latin typeface="Raleway" pitchFamily="2" charset="77"/>
            </a:rPr>
            <a:t>Shared internal ambition about what you are trying to achieve – clear what you don’t do</a:t>
          </a:r>
        </a:p>
      </dgm:t>
    </dgm:pt>
    <dgm:pt modelId="{D2A0945E-D4C3-7A4B-B5A3-1CC0F35F3296}" type="parTrans" cxnId="{8AA2BCDE-9132-DE4F-B9AE-F5BEF39D5280}">
      <dgm:prSet/>
      <dgm:spPr/>
      <dgm:t>
        <a:bodyPr/>
        <a:lstStyle/>
        <a:p>
          <a:endParaRPr lang="en-GB">
            <a:latin typeface="Raleway" pitchFamily="2" charset="77"/>
          </a:endParaRPr>
        </a:p>
      </dgm:t>
    </dgm:pt>
    <dgm:pt modelId="{E218C2B0-14A7-EC46-998D-9FBFCC245307}" type="sibTrans" cxnId="{8AA2BCDE-9132-DE4F-B9AE-F5BEF39D5280}">
      <dgm:prSet/>
      <dgm:spPr/>
      <dgm:t>
        <a:bodyPr/>
        <a:lstStyle/>
        <a:p>
          <a:endParaRPr lang="en-GB">
            <a:latin typeface="Raleway" pitchFamily="2" charset="77"/>
          </a:endParaRPr>
        </a:p>
      </dgm:t>
    </dgm:pt>
    <dgm:pt modelId="{CFEB6F70-CB6E-2C48-AD79-8960A2FC92B4}">
      <dgm:prSet phldrT="[Text]"/>
      <dgm:spPr/>
      <dgm:t>
        <a:bodyPr/>
        <a:lstStyle/>
        <a:p>
          <a:r>
            <a:rPr lang="en-GB">
              <a:latin typeface="Raleway" pitchFamily="2" charset="77"/>
            </a:rPr>
            <a:t>Improved connectivity across what you do</a:t>
          </a:r>
        </a:p>
      </dgm:t>
    </dgm:pt>
    <dgm:pt modelId="{59C7F1D4-0811-D448-B756-AE730ADD01BA}" type="parTrans" cxnId="{6E525464-23A1-904E-97C4-F75CEECA073B}">
      <dgm:prSet/>
      <dgm:spPr/>
      <dgm:t>
        <a:bodyPr/>
        <a:lstStyle/>
        <a:p>
          <a:endParaRPr lang="en-GB">
            <a:latin typeface="Raleway" pitchFamily="2" charset="77"/>
          </a:endParaRPr>
        </a:p>
      </dgm:t>
    </dgm:pt>
    <dgm:pt modelId="{69B02D99-56DE-6240-A39E-37AA645B534A}" type="sibTrans" cxnId="{6E525464-23A1-904E-97C4-F75CEECA073B}">
      <dgm:prSet/>
      <dgm:spPr/>
      <dgm:t>
        <a:bodyPr/>
        <a:lstStyle/>
        <a:p>
          <a:endParaRPr lang="en-GB">
            <a:latin typeface="Raleway" pitchFamily="2" charset="77"/>
          </a:endParaRPr>
        </a:p>
      </dgm:t>
    </dgm:pt>
    <dgm:pt modelId="{6DF84A2C-6D6B-2248-8EF2-523886F276FA}">
      <dgm:prSet/>
      <dgm:spPr/>
      <dgm:t>
        <a:bodyPr/>
        <a:lstStyle/>
        <a:p>
          <a:r>
            <a:rPr lang="en-GB">
              <a:latin typeface="Raleway" pitchFamily="2" charset="77"/>
            </a:rPr>
            <a:t>More focused use of resources, not spread thin</a:t>
          </a:r>
        </a:p>
      </dgm:t>
    </dgm:pt>
    <dgm:pt modelId="{E0B492DD-A872-8B4E-A459-F4CE25FD63AA}" type="parTrans" cxnId="{F228B8C9-E5A2-4E48-ACED-D81C3E283C58}">
      <dgm:prSet/>
      <dgm:spPr/>
      <dgm:t>
        <a:bodyPr/>
        <a:lstStyle/>
        <a:p>
          <a:endParaRPr lang="en-GB">
            <a:latin typeface="Raleway" pitchFamily="2" charset="77"/>
          </a:endParaRPr>
        </a:p>
      </dgm:t>
    </dgm:pt>
    <dgm:pt modelId="{BA68248F-63CD-7D4C-BA63-122D14F9DE54}" type="sibTrans" cxnId="{F228B8C9-E5A2-4E48-ACED-D81C3E283C58}">
      <dgm:prSet/>
      <dgm:spPr/>
      <dgm:t>
        <a:bodyPr/>
        <a:lstStyle/>
        <a:p>
          <a:endParaRPr lang="en-GB">
            <a:latin typeface="Raleway" pitchFamily="2" charset="77"/>
          </a:endParaRPr>
        </a:p>
      </dgm:t>
    </dgm:pt>
    <dgm:pt modelId="{13A1BFC2-17C9-A044-822F-6BC3B0329199}">
      <dgm:prSet/>
      <dgm:spPr/>
      <dgm:t>
        <a:bodyPr/>
        <a:lstStyle/>
        <a:p>
          <a:r>
            <a:rPr lang="en-GB">
              <a:latin typeface="Raleway" pitchFamily="2" charset="77"/>
            </a:rPr>
            <a:t>Better able to clearly measure success and demonstrate the value of what you do</a:t>
          </a:r>
        </a:p>
      </dgm:t>
    </dgm:pt>
    <dgm:pt modelId="{D1334266-242C-F645-AEA6-BC6B35F3A917}" type="parTrans" cxnId="{EC863561-16BF-B145-AA1D-2BC8D453A747}">
      <dgm:prSet/>
      <dgm:spPr/>
      <dgm:t>
        <a:bodyPr/>
        <a:lstStyle/>
        <a:p>
          <a:endParaRPr lang="en-GB">
            <a:latin typeface="Raleway" pitchFamily="2" charset="77"/>
          </a:endParaRPr>
        </a:p>
      </dgm:t>
    </dgm:pt>
    <dgm:pt modelId="{8C048074-2CAD-7A49-B290-3D32DB5CE36D}" type="sibTrans" cxnId="{EC863561-16BF-B145-AA1D-2BC8D453A747}">
      <dgm:prSet/>
      <dgm:spPr/>
      <dgm:t>
        <a:bodyPr/>
        <a:lstStyle/>
        <a:p>
          <a:endParaRPr lang="en-GB">
            <a:latin typeface="Raleway" pitchFamily="2" charset="77"/>
          </a:endParaRPr>
        </a:p>
      </dgm:t>
    </dgm:pt>
    <dgm:pt modelId="{21CD81B2-FF59-594D-A85D-17739CE6F651}">
      <dgm:prSet/>
      <dgm:spPr/>
      <dgm:t>
        <a:bodyPr/>
        <a:lstStyle/>
        <a:p>
          <a:r>
            <a:rPr lang="en-GB">
              <a:latin typeface="Raleway" pitchFamily="2" charset="77"/>
            </a:rPr>
            <a:t>Greater freedom to learn about what works and what doesn’t – adapt and stay relevant</a:t>
          </a:r>
        </a:p>
      </dgm:t>
    </dgm:pt>
    <dgm:pt modelId="{CE36C8CF-2AA4-3344-8816-A1C51F135E83}" type="parTrans" cxnId="{59FE285D-7351-B84C-BDE2-00C9E4F1D9CF}">
      <dgm:prSet/>
      <dgm:spPr/>
      <dgm:t>
        <a:bodyPr/>
        <a:lstStyle/>
        <a:p>
          <a:endParaRPr lang="en-GB">
            <a:latin typeface="Raleway" pitchFamily="2" charset="77"/>
          </a:endParaRPr>
        </a:p>
      </dgm:t>
    </dgm:pt>
    <dgm:pt modelId="{9C099146-CF9D-3C4F-9565-F1F818F011A9}" type="sibTrans" cxnId="{59FE285D-7351-B84C-BDE2-00C9E4F1D9CF}">
      <dgm:prSet/>
      <dgm:spPr/>
      <dgm:t>
        <a:bodyPr/>
        <a:lstStyle/>
        <a:p>
          <a:endParaRPr lang="en-GB">
            <a:latin typeface="Raleway" pitchFamily="2" charset="77"/>
          </a:endParaRPr>
        </a:p>
      </dgm:t>
    </dgm:pt>
    <dgm:pt modelId="{3DB80B1F-4023-3B46-A92C-35FF4067E7AA}" type="pres">
      <dgm:prSet presAssocID="{28EDFE6B-4A1B-5D42-8A6C-9E0059D48E7D}" presName="Name0" presStyleCnt="0">
        <dgm:presLayoutVars>
          <dgm:chMax val="7"/>
          <dgm:chPref val="7"/>
          <dgm:dir/>
        </dgm:presLayoutVars>
      </dgm:prSet>
      <dgm:spPr/>
    </dgm:pt>
    <dgm:pt modelId="{7D0DEEDD-C527-A941-85C6-A8DE68E6EEED}" type="pres">
      <dgm:prSet presAssocID="{28EDFE6B-4A1B-5D42-8A6C-9E0059D48E7D}" presName="Name1" presStyleCnt="0"/>
      <dgm:spPr/>
    </dgm:pt>
    <dgm:pt modelId="{960887C5-5B31-F84B-A5B6-0C88C3C410AB}" type="pres">
      <dgm:prSet presAssocID="{28EDFE6B-4A1B-5D42-8A6C-9E0059D48E7D}" presName="cycle" presStyleCnt="0"/>
      <dgm:spPr/>
    </dgm:pt>
    <dgm:pt modelId="{DA4E2C80-4AC9-2843-BE17-147B66BFF6EF}" type="pres">
      <dgm:prSet presAssocID="{28EDFE6B-4A1B-5D42-8A6C-9E0059D48E7D}" presName="srcNode" presStyleLbl="node1" presStyleIdx="0" presStyleCnt="6"/>
      <dgm:spPr/>
    </dgm:pt>
    <dgm:pt modelId="{C7592A08-E688-EC4F-83A4-882E02B09568}" type="pres">
      <dgm:prSet presAssocID="{28EDFE6B-4A1B-5D42-8A6C-9E0059D48E7D}" presName="conn" presStyleLbl="parChTrans1D2" presStyleIdx="0" presStyleCnt="1"/>
      <dgm:spPr/>
    </dgm:pt>
    <dgm:pt modelId="{FF00135D-2A9B-9C40-9926-E0BB5E356FA6}" type="pres">
      <dgm:prSet presAssocID="{28EDFE6B-4A1B-5D42-8A6C-9E0059D48E7D}" presName="extraNode" presStyleLbl="node1" presStyleIdx="0" presStyleCnt="6"/>
      <dgm:spPr/>
    </dgm:pt>
    <dgm:pt modelId="{29298DC0-6180-A648-97B7-50BCA7FA1815}" type="pres">
      <dgm:prSet presAssocID="{28EDFE6B-4A1B-5D42-8A6C-9E0059D48E7D}" presName="dstNode" presStyleLbl="node1" presStyleIdx="0" presStyleCnt="6"/>
      <dgm:spPr/>
    </dgm:pt>
    <dgm:pt modelId="{70D79375-B6F3-844D-8AB3-235C927082CD}" type="pres">
      <dgm:prSet presAssocID="{73B6BAD9-0DCF-7C4F-9F8B-289735DEC6CE}" presName="text_1" presStyleLbl="node1" presStyleIdx="0" presStyleCnt="6">
        <dgm:presLayoutVars>
          <dgm:bulletEnabled val="1"/>
        </dgm:presLayoutVars>
      </dgm:prSet>
      <dgm:spPr/>
    </dgm:pt>
    <dgm:pt modelId="{6A9C0008-5BD9-E74D-A158-CC768DB500C1}" type="pres">
      <dgm:prSet presAssocID="{73B6BAD9-0DCF-7C4F-9F8B-289735DEC6CE}" presName="accent_1" presStyleCnt="0"/>
      <dgm:spPr/>
    </dgm:pt>
    <dgm:pt modelId="{C88174B7-36DD-3D46-8E24-FAF886F90A01}" type="pres">
      <dgm:prSet presAssocID="{73B6BAD9-0DCF-7C4F-9F8B-289735DEC6CE}" presName="accentRepeatNode" presStyleLbl="solidFgAcc1" presStyleIdx="0" presStyleCnt="6"/>
      <dgm:spPr/>
    </dgm:pt>
    <dgm:pt modelId="{7B3D2A8E-589D-8C49-914E-5580356476CE}" type="pres">
      <dgm:prSet presAssocID="{D1D0F873-19E6-FF4A-AE73-2C0CB2E90941}" presName="text_2" presStyleLbl="node1" presStyleIdx="1" presStyleCnt="6">
        <dgm:presLayoutVars>
          <dgm:bulletEnabled val="1"/>
        </dgm:presLayoutVars>
      </dgm:prSet>
      <dgm:spPr/>
    </dgm:pt>
    <dgm:pt modelId="{523FAEB2-F7FA-B740-94C9-A0C0EB4C142B}" type="pres">
      <dgm:prSet presAssocID="{D1D0F873-19E6-FF4A-AE73-2C0CB2E90941}" presName="accent_2" presStyleCnt="0"/>
      <dgm:spPr/>
    </dgm:pt>
    <dgm:pt modelId="{6262CBEE-3D56-3B47-A969-12103630BDE0}" type="pres">
      <dgm:prSet presAssocID="{D1D0F873-19E6-FF4A-AE73-2C0CB2E90941}" presName="accentRepeatNode" presStyleLbl="solidFgAcc1" presStyleIdx="1" presStyleCnt="6"/>
      <dgm:spPr/>
    </dgm:pt>
    <dgm:pt modelId="{AF283BF2-5553-DB44-998C-0C37AD66533F}" type="pres">
      <dgm:prSet presAssocID="{6DF84A2C-6D6B-2248-8EF2-523886F276FA}" presName="text_3" presStyleLbl="node1" presStyleIdx="2" presStyleCnt="6">
        <dgm:presLayoutVars>
          <dgm:bulletEnabled val="1"/>
        </dgm:presLayoutVars>
      </dgm:prSet>
      <dgm:spPr/>
    </dgm:pt>
    <dgm:pt modelId="{A5ADA789-29DA-D448-9063-F5DEE8FE8DB6}" type="pres">
      <dgm:prSet presAssocID="{6DF84A2C-6D6B-2248-8EF2-523886F276FA}" presName="accent_3" presStyleCnt="0"/>
      <dgm:spPr/>
    </dgm:pt>
    <dgm:pt modelId="{3CEB74AE-157C-524B-9A9C-41229DEDA28E}" type="pres">
      <dgm:prSet presAssocID="{6DF84A2C-6D6B-2248-8EF2-523886F276FA}" presName="accentRepeatNode" presStyleLbl="solidFgAcc1" presStyleIdx="2" presStyleCnt="6"/>
      <dgm:spPr/>
    </dgm:pt>
    <dgm:pt modelId="{777BFD9C-F769-E643-81CA-DB10629424C5}" type="pres">
      <dgm:prSet presAssocID="{CFEB6F70-CB6E-2C48-AD79-8960A2FC92B4}" presName="text_4" presStyleLbl="node1" presStyleIdx="3" presStyleCnt="6">
        <dgm:presLayoutVars>
          <dgm:bulletEnabled val="1"/>
        </dgm:presLayoutVars>
      </dgm:prSet>
      <dgm:spPr/>
    </dgm:pt>
    <dgm:pt modelId="{49F8BCA7-AA18-BB4B-9D50-DB577A2F98B0}" type="pres">
      <dgm:prSet presAssocID="{CFEB6F70-CB6E-2C48-AD79-8960A2FC92B4}" presName="accent_4" presStyleCnt="0"/>
      <dgm:spPr/>
    </dgm:pt>
    <dgm:pt modelId="{8E426851-0A85-E548-ADBD-B4AEE7C83080}" type="pres">
      <dgm:prSet presAssocID="{CFEB6F70-CB6E-2C48-AD79-8960A2FC92B4}" presName="accentRepeatNode" presStyleLbl="solidFgAcc1" presStyleIdx="3" presStyleCnt="6"/>
      <dgm:spPr/>
    </dgm:pt>
    <dgm:pt modelId="{49571872-87B9-F942-A90E-C01FD312E8CD}" type="pres">
      <dgm:prSet presAssocID="{13A1BFC2-17C9-A044-822F-6BC3B0329199}" presName="text_5" presStyleLbl="node1" presStyleIdx="4" presStyleCnt="6">
        <dgm:presLayoutVars>
          <dgm:bulletEnabled val="1"/>
        </dgm:presLayoutVars>
      </dgm:prSet>
      <dgm:spPr/>
    </dgm:pt>
    <dgm:pt modelId="{654EDDBE-8892-4543-A3B1-F004CD4A0D50}" type="pres">
      <dgm:prSet presAssocID="{13A1BFC2-17C9-A044-822F-6BC3B0329199}" presName="accent_5" presStyleCnt="0"/>
      <dgm:spPr/>
    </dgm:pt>
    <dgm:pt modelId="{A130752C-C3B3-F14E-AD45-7CFA54221F13}" type="pres">
      <dgm:prSet presAssocID="{13A1BFC2-17C9-A044-822F-6BC3B0329199}" presName="accentRepeatNode" presStyleLbl="solidFgAcc1" presStyleIdx="4" presStyleCnt="6"/>
      <dgm:spPr/>
    </dgm:pt>
    <dgm:pt modelId="{C111C436-4BC4-1640-AD4A-3CF60213DC14}" type="pres">
      <dgm:prSet presAssocID="{21CD81B2-FF59-594D-A85D-17739CE6F651}" presName="text_6" presStyleLbl="node1" presStyleIdx="5" presStyleCnt="6">
        <dgm:presLayoutVars>
          <dgm:bulletEnabled val="1"/>
        </dgm:presLayoutVars>
      </dgm:prSet>
      <dgm:spPr/>
    </dgm:pt>
    <dgm:pt modelId="{5AB5EA94-85E9-3846-AC37-897A52B0C604}" type="pres">
      <dgm:prSet presAssocID="{21CD81B2-FF59-594D-A85D-17739CE6F651}" presName="accent_6" presStyleCnt="0"/>
      <dgm:spPr/>
    </dgm:pt>
    <dgm:pt modelId="{18E11BAE-1F4A-6240-ACDA-EDC8A6DB7844}" type="pres">
      <dgm:prSet presAssocID="{21CD81B2-FF59-594D-A85D-17739CE6F651}" presName="accentRepeatNode" presStyleLbl="solidFgAcc1" presStyleIdx="5" presStyleCnt="6"/>
      <dgm:spPr/>
    </dgm:pt>
  </dgm:ptLst>
  <dgm:cxnLst>
    <dgm:cxn modelId="{21477911-3B37-644E-8E14-F71F305228AF}" type="presOf" srcId="{D1D0F873-19E6-FF4A-AE73-2C0CB2E90941}" destId="{7B3D2A8E-589D-8C49-914E-5580356476CE}" srcOrd="0" destOrd="0" presId="urn:microsoft.com/office/officeart/2008/layout/VerticalCurvedList"/>
    <dgm:cxn modelId="{673FAF13-C700-B949-BEA2-0DBED7B191ED}" type="presOf" srcId="{77F41AA3-AB87-A749-ACBD-BE7CDF861290}" destId="{C7592A08-E688-EC4F-83A4-882E02B09568}" srcOrd="0" destOrd="0" presId="urn:microsoft.com/office/officeart/2008/layout/VerticalCurvedList"/>
    <dgm:cxn modelId="{B304552B-B012-504C-B895-5A6484D996E2}" type="presOf" srcId="{73B6BAD9-0DCF-7C4F-9F8B-289735DEC6CE}" destId="{70D79375-B6F3-844D-8AB3-235C927082CD}" srcOrd="0" destOrd="0" presId="urn:microsoft.com/office/officeart/2008/layout/VerticalCurvedList"/>
    <dgm:cxn modelId="{59FE285D-7351-B84C-BDE2-00C9E4F1D9CF}" srcId="{28EDFE6B-4A1B-5D42-8A6C-9E0059D48E7D}" destId="{21CD81B2-FF59-594D-A85D-17739CE6F651}" srcOrd="5" destOrd="0" parTransId="{CE36C8CF-2AA4-3344-8816-A1C51F135E83}" sibTransId="{9C099146-CF9D-3C4F-9565-F1F818F011A9}"/>
    <dgm:cxn modelId="{EC863561-16BF-B145-AA1D-2BC8D453A747}" srcId="{28EDFE6B-4A1B-5D42-8A6C-9E0059D48E7D}" destId="{13A1BFC2-17C9-A044-822F-6BC3B0329199}" srcOrd="4" destOrd="0" parTransId="{D1334266-242C-F645-AEA6-BC6B35F3A917}" sibTransId="{8C048074-2CAD-7A49-B290-3D32DB5CE36D}"/>
    <dgm:cxn modelId="{6E525464-23A1-904E-97C4-F75CEECA073B}" srcId="{28EDFE6B-4A1B-5D42-8A6C-9E0059D48E7D}" destId="{CFEB6F70-CB6E-2C48-AD79-8960A2FC92B4}" srcOrd="3" destOrd="0" parTransId="{59C7F1D4-0811-D448-B756-AE730ADD01BA}" sibTransId="{69B02D99-56DE-6240-A39E-37AA645B534A}"/>
    <dgm:cxn modelId="{D5D1A48C-959C-2F46-B859-A2800BD6464B}" type="presOf" srcId="{21CD81B2-FF59-594D-A85D-17739CE6F651}" destId="{C111C436-4BC4-1640-AD4A-3CF60213DC14}" srcOrd="0" destOrd="0" presId="urn:microsoft.com/office/officeart/2008/layout/VerticalCurvedList"/>
    <dgm:cxn modelId="{F4410190-851A-C44C-830E-EAA3BCFB9301}" srcId="{28EDFE6B-4A1B-5D42-8A6C-9E0059D48E7D}" destId="{73B6BAD9-0DCF-7C4F-9F8B-289735DEC6CE}" srcOrd="0" destOrd="0" parTransId="{B0134D8B-3039-CA40-B52A-625260D84BE4}" sibTransId="{77F41AA3-AB87-A749-ACBD-BE7CDF861290}"/>
    <dgm:cxn modelId="{96B8F396-27AE-BD47-B6F2-D50A381C482D}" type="presOf" srcId="{6DF84A2C-6D6B-2248-8EF2-523886F276FA}" destId="{AF283BF2-5553-DB44-998C-0C37AD66533F}" srcOrd="0" destOrd="0" presId="urn:microsoft.com/office/officeart/2008/layout/VerticalCurvedList"/>
    <dgm:cxn modelId="{0679FD96-0F13-DA49-B520-84E2011BDD22}" type="presOf" srcId="{28EDFE6B-4A1B-5D42-8A6C-9E0059D48E7D}" destId="{3DB80B1F-4023-3B46-A92C-35FF4067E7AA}" srcOrd="0" destOrd="0" presId="urn:microsoft.com/office/officeart/2008/layout/VerticalCurvedList"/>
    <dgm:cxn modelId="{1DA77BA4-7775-7949-A59E-6DB8D862497E}" type="presOf" srcId="{13A1BFC2-17C9-A044-822F-6BC3B0329199}" destId="{49571872-87B9-F942-A90E-C01FD312E8CD}" srcOrd="0" destOrd="0" presId="urn:microsoft.com/office/officeart/2008/layout/VerticalCurvedList"/>
    <dgm:cxn modelId="{F228B8C9-E5A2-4E48-ACED-D81C3E283C58}" srcId="{28EDFE6B-4A1B-5D42-8A6C-9E0059D48E7D}" destId="{6DF84A2C-6D6B-2248-8EF2-523886F276FA}" srcOrd="2" destOrd="0" parTransId="{E0B492DD-A872-8B4E-A459-F4CE25FD63AA}" sibTransId="{BA68248F-63CD-7D4C-BA63-122D14F9DE54}"/>
    <dgm:cxn modelId="{8AA2BCDE-9132-DE4F-B9AE-F5BEF39D5280}" srcId="{28EDFE6B-4A1B-5D42-8A6C-9E0059D48E7D}" destId="{D1D0F873-19E6-FF4A-AE73-2C0CB2E90941}" srcOrd="1" destOrd="0" parTransId="{D2A0945E-D4C3-7A4B-B5A3-1CC0F35F3296}" sibTransId="{E218C2B0-14A7-EC46-998D-9FBFCC245307}"/>
    <dgm:cxn modelId="{FDFCA4E4-1578-9647-935C-5CE0107E3878}" type="presOf" srcId="{CFEB6F70-CB6E-2C48-AD79-8960A2FC92B4}" destId="{777BFD9C-F769-E643-81CA-DB10629424C5}" srcOrd="0" destOrd="0" presId="urn:microsoft.com/office/officeart/2008/layout/VerticalCurvedList"/>
    <dgm:cxn modelId="{F1A02495-EDED-7F46-8BF5-09FB56362C93}" type="presParOf" srcId="{3DB80B1F-4023-3B46-A92C-35FF4067E7AA}" destId="{7D0DEEDD-C527-A941-85C6-A8DE68E6EEED}" srcOrd="0" destOrd="0" presId="urn:microsoft.com/office/officeart/2008/layout/VerticalCurvedList"/>
    <dgm:cxn modelId="{455AB44E-2B25-154C-AAF5-710A3EF6AB52}" type="presParOf" srcId="{7D0DEEDD-C527-A941-85C6-A8DE68E6EEED}" destId="{960887C5-5B31-F84B-A5B6-0C88C3C410AB}" srcOrd="0" destOrd="0" presId="urn:microsoft.com/office/officeart/2008/layout/VerticalCurvedList"/>
    <dgm:cxn modelId="{F34C1996-D195-5342-B77E-BB51D2DC9057}" type="presParOf" srcId="{960887C5-5B31-F84B-A5B6-0C88C3C410AB}" destId="{DA4E2C80-4AC9-2843-BE17-147B66BFF6EF}" srcOrd="0" destOrd="0" presId="urn:microsoft.com/office/officeart/2008/layout/VerticalCurvedList"/>
    <dgm:cxn modelId="{0AEF16EE-0658-144A-93E8-8D26719209A1}" type="presParOf" srcId="{960887C5-5B31-F84B-A5B6-0C88C3C410AB}" destId="{C7592A08-E688-EC4F-83A4-882E02B09568}" srcOrd="1" destOrd="0" presId="urn:microsoft.com/office/officeart/2008/layout/VerticalCurvedList"/>
    <dgm:cxn modelId="{073A90E8-07BE-8D4E-B729-2ADA05547A04}" type="presParOf" srcId="{960887C5-5B31-F84B-A5B6-0C88C3C410AB}" destId="{FF00135D-2A9B-9C40-9926-E0BB5E356FA6}" srcOrd="2" destOrd="0" presId="urn:microsoft.com/office/officeart/2008/layout/VerticalCurvedList"/>
    <dgm:cxn modelId="{4E50A9AD-B194-824D-B0DD-9553D96180AA}" type="presParOf" srcId="{960887C5-5B31-F84B-A5B6-0C88C3C410AB}" destId="{29298DC0-6180-A648-97B7-50BCA7FA1815}" srcOrd="3" destOrd="0" presId="urn:microsoft.com/office/officeart/2008/layout/VerticalCurvedList"/>
    <dgm:cxn modelId="{082F7090-889D-5E4B-820A-C6A4B40954A0}" type="presParOf" srcId="{7D0DEEDD-C527-A941-85C6-A8DE68E6EEED}" destId="{70D79375-B6F3-844D-8AB3-235C927082CD}" srcOrd="1" destOrd="0" presId="urn:microsoft.com/office/officeart/2008/layout/VerticalCurvedList"/>
    <dgm:cxn modelId="{D09265AC-1270-4349-9CE8-47E385DD37F9}" type="presParOf" srcId="{7D0DEEDD-C527-A941-85C6-A8DE68E6EEED}" destId="{6A9C0008-5BD9-E74D-A158-CC768DB500C1}" srcOrd="2" destOrd="0" presId="urn:microsoft.com/office/officeart/2008/layout/VerticalCurvedList"/>
    <dgm:cxn modelId="{B6B94982-164E-DE43-BF44-3FAB37F520D8}" type="presParOf" srcId="{6A9C0008-5BD9-E74D-A158-CC768DB500C1}" destId="{C88174B7-36DD-3D46-8E24-FAF886F90A01}" srcOrd="0" destOrd="0" presId="urn:microsoft.com/office/officeart/2008/layout/VerticalCurvedList"/>
    <dgm:cxn modelId="{8D092449-CBA7-774B-BB71-5EAD61605D32}" type="presParOf" srcId="{7D0DEEDD-C527-A941-85C6-A8DE68E6EEED}" destId="{7B3D2A8E-589D-8C49-914E-5580356476CE}" srcOrd="3" destOrd="0" presId="urn:microsoft.com/office/officeart/2008/layout/VerticalCurvedList"/>
    <dgm:cxn modelId="{21A32F16-692B-7040-BC04-2855870F82DD}" type="presParOf" srcId="{7D0DEEDD-C527-A941-85C6-A8DE68E6EEED}" destId="{523FAEB2-F7FA-B740-94C9-A0C0EB4C142B}" srcOrd="4" destOrd="0" presId="urn:microsoft.com/office/officeart/2008/layout/VerticalCurvedList"/>
    <dgm:cxn modelId="{90694295-1AEA-4A49-8C67-8C1A8277C623}" type="presParOf" srcId="{523FAEB2-F7FA-B740-94C9-A0C0EB4C142B}" destId="{6262CBEE-3D56-3B47-A969-12103630BDE0}" srcOrd="0" destOrd="0" presId="urn:microsoft.com/office/officeart/2008/layout/VerticalCurvedList"/>
    <dgm:cxn modelId="{1D293B62-7E73-8946-9138-8166CA53251D}" type="presParOf" srcId="{7D0DEEDD-C527-A941-85C6-A8DE68E6EEED}" destId="{AF283BF2-5553-DB44-998C-0C37AD66533F}" srcOrd="5" destOrd="0" presId="urn:microsoft.com/office/officeart/2008/layout/VerticalCurvedList"/>
    <dgm:cxn modelId="{8D6D3213-DEC0-114D-A392-DAF58B82ED98}" type="presParOf" srcId="{7D0DEEDD-C527-A941-85C6-A8DE68E6EEED}" destId="{A5ADA789-29DA-D448-9063-F5DEE8FE8DB6}" srcOrd="6" destOrd="0" presId="urn:microsoft.com/office/officeart/2008/layout/VerticalCurvedList"/>
    <dgm:cxn modelId="{42FEFF18-FCE5-B543-A11C-60A557DE5FD7}" type="presParOf" srcId="{A5ADA789-29DA-D448-9063-F5DEE8FE8DB6}" destId="{3CEB74AE-157C-524B-9A9C-41229DEDA28E}" srcOrd="0" destOrd="0" presId="urn:microsoft.com/office/officeart/2008/layout/VerticalCurvedList"/>
    <dgm:cxn modelId="{39DAC8F7-B90D-F348-A182-4FB26A07C72E}" type="presParOf" srcId="{7D0DEEDD-C527-A941-85C6-A8DE68E6EEED}" destId="{777BFD9C-F769-E643-81CA-DB10629424C5}" srcOrd="7" destOrd="0" presId="urn:microsoft.com/office/officeart/2008/layout/VerticalCurvedList"/>
    <dgm:cxn modelId="{2CD888D0-21EC-5E49-8053-EE3134D50057}" type="presParOf" srcId="{7D0DEEDD-C527-A941-85C6-A8DE68E6EEED}" destId="{49F8BCA7-AA18-BB4B-9D50-DB577A2F98B0}" srcOrd="8" destOrd="0" presId="urn:microsoft.com/office/officeart/2008/layout/VerticalCurvedList"/>
    <dgm:cxn modelId="{D45BEE15-C582-0442-A12C-740D747DD02A}" type="presParOf" srcId="{49F8BCA7-AA18-BB4B-9D50-DB577A2F98B0}" destId="{8E426851-0A85-E548-ADBD-B4AEE7C83080}" srcOrd="0" destOrd="0" presId="urn:microsoft.com/office/officeart/2008/layout/VerticalCurvedList"/>
    <dgm:cxn modelId="{35960DE0-5972-4B48-BA6B-7602A0AB2992}" type="presParOf" srcId="{7D0DEEDD-C527-A941-85C6-A8DE68E6EEED}" destId="{49571872-87B9-F942-A90E-C01FD312E8CD}" srcOrd="9" destOrd="0" presId="urn:microsoft.com/office/officeart/2008/layout/VerticalCurvedList"/>
    <dgm:cxn modelId="{47AE0DCA-A69D-C044-A370-24E3B46B684D}" type="presParOf" srcId="{7D0DEEDD-C527-A941-85C6-A8DE68E6EEED}" destId="{654EDDBE-8892-4543-A3B1-F004CD4A0D50}" srcOrd="10" destOrd="0" presId="urn:microsoft.com/office/officeart/2008/layout/VerticalCurvedList"/>
    <dgm:cxn modelId="{98A98E57-139C-C041-8508-48C04CA92B97}" type="presParOf" srcId="{654EDDBE-8892-4543-A3B1-F004CD4A0D50}" destId="{A130752C-C3B3-F14E-AD45-7CFA54221F13}" srcOrd="0" destOrd="0" presId="urn:microsoft.com/office/officeart/2008/layout/VerticalCurvedList"/>
    <dgm:cxn modelId="{B3039D32-B63D-FB42-B115-D9C12C55E954}" type="presParOf" srcId="{7D0DEEDD-C527-A941-85C6-A8DE68E6EEED}" destId="{C111C436-4BC4-1640-AD4A-3CF60213DC14}" srcOrd="11" destOrd="0" presId="urn:microsoft.com/office/officeart/2008/layout/VerticalCurvedList"/>
    <dgm:cxn modelId="{890F503C-D80A-AD49-9957-4268C0BA3CA5}" type="presParOf" srcId="{7D0DEEDD-C527-A941-85C6-A8DE68E6EEED}" destId="{5AB5EA94-85E9-3846-AC37-897A52B0C604}" srcOrd="12" destOrd="0" presId="urn:microsoft.com/office/officeart/2008/layout/VerticalCurvedList"/>
    <dgm:cxn modelId="{2B49585F-79EA-3941-B2BB-805F678EFD1F}" type="presParOf" srcId="{5AB5EA94-85E9-3846-AC37-897A52B0C604}" destId="{18E11BAE-1F4A-6240-ACDA-EDC8A6DB7844}"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92A08-E688-EC4F-83A4-882E02B09568}">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79375-B6F3-844D-8AB3-235C927082CD}">
      <dsp:nvSpPr>
        <dsp:cNvPr id="0" name=""/>
        <dsp:cNvSpPr/>
      </dsp:nvSpPr>
      <dsp:spPr>
        <a:xfrm>
          <a:off x="434398" y="285347"/>
          <a:ext cx="7617019"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Simple clear messaging to funders and clients</a:t>
          </a:r>
        </a:p>
      </dsp:txBody>
      <dsp:txXfrm>
        <a:off x="434398" y="285347"/>
        <a:ext cx="7617019" cy="570477"/>
      </dsp:txXfrm>
    </dsp:sp>
    <dsp:sp modelId="{C88174B7-36DD-3D46-8E24-FAF886F90A01}">
      <dsp:nvSpPr>
        <dsp:cNvPr id="0" name=""/>
        <dsp:cNvSpPr/>
      </dsp:nvSpPr>
      <dsp:spPr>
        <a:xfrm>
          <a:off x="77849" y="214037"/>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D2A8E-589D-8C49-914E-5580356476CE}">
      <dsp:nvSpPr>
        <dsp:cNvPr id="0" name=""/>
        <dsp:cNvSpPr/>
      </dsp:nvSpPr>
      <dsp:spPr>
        <a:xfrm>
          <a:off x="903654" y="1140954"/>
          <a:ext cx="714776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Shared internal ambition about what you are trying to achieve – clear what you don’t do</a:t>
          </a:r>
        </a:p>
      </dsp:txBody>
      <dsp:txXfrm>
        <a:off x="903654" y="1140954"/>
        <a:ext cx="7147763" cy="570477"/>
      </dsp:txXfrm>
    </dsp:sp>
    <dsp:sp modelId="{6262CBEE-3D56-3B47-A969-12103630BDE0}">
      <dsp:nvSpPr>
        <dsp:cNvPr id="0" name=""/>
        <dsp:cNvSpPr/>
      </dsp:nvSpPr>
      <dsp:spPr>
        <a:xfrm>
          <a:off x="547106" y="1069644"/>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283BF2-5553-DB44-998C-0C37AD66533F}">
      <dsp:nvSpPr>
        <dsp:cNvPr id="0" name=""/>
        <dsp:cNvSpPr/>
      </dsp:nvSpPr>
      <dsp:spPr>
        <a:xfrm>
          <a:off x="1118233" y="1996562"/>
          <a:ext cx="693318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More focused use of resources, not spread thin</a:t>
          </a:r>
        </a:p>
      </dsp:txBody>
      <dsp:txXfrm>
        <a:off x="1118233" y="1996562"/>
        <a:ext cx="6933183" cy="570477"/>
      </dsp:txXfrm>
    </dsp:sp>
    <dsp:sp modelId="{3CEB74AE-157C-524B-9A9C-41229DEDA28E}">
      <dsp:nvSpPr>
        <dsp:cNvPr id="0" name=""/>
        <dsp:cNvSpPr/>
      </dsp:nvSpPr>
      <dsp:spPr>
        <a:xfrm>
          <a:off x="761685" y="1925252"/>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BFD9C-F769-E643-81CA-DB10629424C5}">
      <dsp:nvSpPr>
        <dsp:cNvPr id="0" name=""/>
        <dsp:cNvSpPr/>
      </dsp:nvSpPr>
      <dsp:spPr>
        <a:xfrm>
          <a:off x="1118233" y="2851627"/>
          <a:ext cx="693318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Improved connectivity across what you do</a:t>
          </a:r>
        </a:p>
      </dsp:txBody>
      <dsp:txXfrm>
        <a:off x="1118233" y="2851627"/>
        <a:ext cx="6933183" cy="570477"/>
      </dsp:txXfrm>
    </dsp:sp>
    <dsp:sp modelId="{8E426851-0A85-E548-ADBD-B4AEE7C83080}">
      <dsp:nvSpPr>
        <dsp:cNvPr id="0" name=""/>
        <dsp:cNvSpPr/>
      </dsp:nvSpPr>
      <dsp:spPr>
        <a:xfrm>
          <a:off x="761685" y="2780318"/>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571872-87B9-F942-A90E-C01FD312E8CD}">
      <dsp:nvSpPr>
        <dsp:cNvPr id="0" name=""/>
        <dsp:cNvSpPr/>
      </dsp:nvSpPr>
      <dsp:spPr>
        <a:xfrm>
          <a:off x="903654" y="3707235"/>
          <a:ext cx="714776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Better able to clearly measure success and demonstrate the value of what you do</a:t>
          </a:r>
        </a:p>
      </dsp:txBody>
      <dsp:txXfrm>
        <a:off x="903654" y="3707235"/>
        <a:ext cx="7147763" cy="570477"/>
      </dsp:txXfrm>
    </dsp:sp>
    <dsp:sp modelId="{A130752C-C3B3-F14E-AD45-7CFA54221F13}">
      <dsp:nvSpPr>
        <dsp:cNvPr id="0" name=""/>
        <dsp:cNvSpPr/>
      </dsp:nvSpPr>
      <dsp:spPr>
        <a:xfrm>
          <a:off x="547106" y="3635925"/>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11C436-4BC4-1640-AD4A-3CF60213DC14}">
      <dsp:nvSpPr>
        <dsp:cNvPr id="0" name=""/>
        <dsp:cNvSpPr/>
      </dsp:nvSpPr>
      <dsp:spPr>
        <a:xfrm>
          <a:off x="434398" y="4562842"/>
          <a:ext cx="7617019"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latin typeface="Raleway" pitchFamily="2" charset="77"/>
            </a:rPr>
            <a:t>Greater freedom to learn about what works and what doesn’t – adapt and stay relevant</a:t>
          </a:r>
        </a:p>
      </dsp:txBody>
      <dsp:txXfrm>
        <a:off x="434398" y="4562842"/>
        <a:ext cx="7617019" cy="570477"/>
      </dsp:txXfrm>
    </dsp:sp>
    <dsp:sp modelId="{18E11BAE-1F4A-6240-ACDA-EDC8A6DB7844}">
      <dsp:nvSpPr>
        <dsp:cNvPr id="0" name=""/>
        <dsp:cNvSpPr/>
      </dsp:nvSpPr>
      <dsp:spPr>
        <a:xfrm>
          <a:off x="77849" y="4491533"/>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D1295-19EB-4351-A5F9-3D7C04828F79}"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06EA4-E44F-4F58-89C5-DC0EAF8F617C}" type="slidenum">
              <a:rPr lang="en-GB" smtClean="0"/>
              <a:t>‹#›</a:t>
            </a:fld>
            <a:endParaRPr lang="en-GB"/>
          </a:p>
        </p:txBody>
      </p:sp>
    </p:spTree>
    <p:extLst>
      <p:ext uri="{BB962C8B-B14F-4D97-AF65-F5344CB8AC3E}">
        <p14:creationId xmlns:p14="http://schemas.microsoft.com/office/powerpoint/2010/main" val="237062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a:t>
            </a:fld>
            <a:endParaRPr lang="en-GB"/>
          </a:p>
        </p:txBody>
      </p:sp>
    </p:spTree>
    <p:extLst>
      <p:ext uri="{BB962C8B-B14F-4D97-AF65-F5344CB8AC3E}">
        <p14:creationId xmlns:p14="http://schemas.microsoft.com/office/powerpoint/2010/main" val="2455328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14</a:t>
            </a:fld>
            <a:endParaRPr lang="en-GB"/>
          </a:p>
        </p:txBody>
      </p:sp>
    </p:spTree>
    <p:extLst>
      <p:ext uri="{BB962C8B-B14F-4D97-AF65-F5344CB8AC3E}">
        <p14:creationId xmlns:p14="http://schemas.microsoft.com/office/powerpoint/2010/main" val="183342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15</a:t>
            </a:fld>
            <a:endParaRPr lang="en-GB"/>
          </a:p>
        </p:txBody>
      </p:sp>
    </p:spTree>
    <p:extLst>
      <p:ext uri="{BB962C8B-B14F-4D97-AF65-F5344CB8AC3E}">
        <p14:creationId xmlns:p14="http://schemas.microsoft.com/office/powerpoint/2010/main" val="3479314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16</a:t>
            </a:fld>
            <a:endParaRPr lang="en-GB"/>
          </a:p>
        </p:txBody>
      </p:sp>
    </p:spTree>
    <p:extLst>
      <p:ext uri="{BB962C8B-B14F-4D97-AF65-F5344CB8AC3E}">
        <p14:creationId xmlns:p14="http://schemas.microsoft.com/office/powerpoint/2010/main" val="270231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17</a:t>
            </a:fld>
            <a:endParaRPr lang="en-GB"/>
          </a:p>
        </p:txBody>
      </p:sp>
    </p:spTree>
    <p:extLst>
      <p:ext uri="{BB962C8B-B14F-4D97-AF65-F5344CB8AC3E}">
        <p14:creationId xmlns:p14="http://schemas.microsoft.com/office/powerpoint/2010/main" val="1664552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18</a:t>
            </a:fld>
            <a:endParaRPr lang="en-GB"/>
          </a:p>
        </p:txBody>
      </p:sp>
    </p:spTree>
    <p:extLst>
      <p:ext uri="{BB962C8B-B14F-4D97-AF65-F5344CB8AC3E}">
        <p14:creationId xmlns:p14="http://schemas.microsoft.com/office/powerpoint/2010/main" val="1591182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19</a:t>
            </a:fld>
            <a:endParaRPr lang="en-GB"/>
          </a:p>
        </p:txBody>
      </p:sp>
    </p:spTree>
    <p:extLst>
      <p:ext uri="{BB962C8B-B14F-4D97-AF65-F5344CB8AC3E}">
        <p14:creationId xmlns:p14="http://schemas.microsoft.com/office/powerpoint/2010/main" val="49986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606EA4-E44F-4F58-89C5-DC0EAF8F617C}" type="slidenum">
              <a:rPr lang="en-GB" smtClean="0"/>
              <a:t>20</a:t>
            </a:fld>
            <a:endParaRPr lang="en-GB"/>
          </a:p>
        </p:txBody>
      </p:sp>
    </p:spTree>
    <p:extLst>
      <p:ext uri="{BB962C8B-B14F-4D97-AF65-F5344CB8AC3E}">
        <p14:creationId xmlns:p14="http://schemas.microsoft.com/office/powerpoint/2010/main" val="72055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21</a:t>
            </a:fld>
            <a:endParaRPr lang="en-GB"/>
          </a:p>
        </p:txBody>
      </p:sp>
    </p:spTree>
    <p:extLst>
      <p:ext uri="{BB962C8B-B14F-4D97-AF65-F5344CB8AC3E}">
        <p14:creationId xmlns:p14="http://schemas.microsoft.com/office/powerpoint/2010/main" val="1337314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22</a:t>
            </a:fld>
            <a:endParaRPr lang="en-GB"/>
          </a:p>
        </p:txBody>
      </p:sp>
    </p:spTree>
    <p:extLst>
      <p:ext uri="{BB962C8B-B14F-4D97-AF65-F5344CB8AC3E}">
        <p14:creationId xmlns:p14="http://schemas.microsoft.com/office/powerpoint/2010/main" val="1012713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24</a:t>
            </a:fld>
            <a:endParaRPr lang="en-GB"/>
          </a:p>
        </p:txBody>
      </p:sp>
    </p:spTree>
    <p:extLst>
      <p:ext uri="{BB962C8B-B14F-4D97-AF65-F5344CB8AC3E}">
        <p14:creationId xmlns:p14="http://schemas.microsoft.com/office/powerpoint/2010/main" val="220663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3</a:t>
            </a:fld>
            <a:endParaRPr lang="en-GB"/>
          </a:p>
        </p:txBody>
      </p:sp>
    </p:spTree>
    <p:extLst>
      <p:ext uri="{BB962C8B-B14F-4D97-AF65-F5344CB8AC3E}">
        <p14:creationId xmlns:p14="http://schemas.microsoft.com/office/powerpoint/2010/main" val="3302529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5</a:t>
            </a:fld>
            <a:endParaRPr lang="en-GB"/>
          </a:p>
        </p:txBody>
      </p:sp>
    </p:spTree>
    <p:extLst>
      <p:ext uri="{BB962C8B-B14F-4D97-AF65-F5344CB8AC3E}">
        <p14:creationId xmlns:p14="http://schemas.microsoft.com/office/powerpoint/2010/main" val="108760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6</a:t>
            </a:fld>
            <a:endParaRPr lang="en-GB"/>
          </a:p>
        </p:txBody>
      </p:sp>
    </p:spTree>
    <p:extLst>
      <p:ext uri="{BB962C8B-B14F-4D97-AF65-F5344CB8AC3E}">
        <p14:creationId xmlns:p14="http://schemas.microsoft.com/office/powerpoint/2010/main" val="385801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8</a:t>
            </a:fld>
            <a:endParaRPr lang="en-GB"/>
          </a:p>
        </p:txBody>
      </p:sp>
    </p:spTree>
    <p:extLst>
      <p:ext uri="{BB962C8B-B14F-4D97-AF65-F5344CB8AC3E}">
        <p14:creationId xmlns:p14="http://schemas.microsoft.com/office/powerpoint/2010/main" val="47520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9</a:t>
            </a:fld>
            <a:endParaRPr lang="en-GB"/>
          </a:p>
        </p:txBody>
      </p:sp>
    </p:spTree>
    <p:extLst>
      <p:ext uri="{BB962C8B-B14F-4D97-AF65-F5344CB8AC3E}">
        <p14:creationId xmlns:p14="http://schemas.microsoft.com/office/powerpoint/2010/main" val="376973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10</a:t>
            </a:fld>
            <a:endParaRPr lang="en-GB"/>
          </a:p>
        </p:txBody>
      </p:sp>
    </p:spTree>
    <p:extLst>
      <p:ext uri="{BB962C8B-B14F-4D97-AF65-F5344CB8AC3E}">
        <p14:creationId xmlns:p14="http://schemas.microsoft.com/office/powerpoint/2010/main" val="48656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11</a:t>
            </a:fld>
            <a:endParaRPr lang="en-GB"/>
          </a:p>
        </p:txBody>
      </p:sp>
    </p:spTree>
    <p:extLst>
      <p:ext uri="{BB962C8B-B14F-4D97-AF65-F5344CB8AC3E}">
        <p14:creationId xmlns:p14="http://schemas.microsoft.com/office/powerpoint/2010/main" val="3210507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06EA4-E44F-4F58-89C5-DC0EAF8F617C}" type="slidenum">
              <a:rPr lang="en-GB" smtClean="0"/>
              <a:t>13</a:t>
            </a:fld>
            <a:endParaRPr lang="en-GB"/>
          </a:p>
        </p:txBody>
      </p:sp>
    </p:spTree>
    <p:extLst>
      <p:ext uri="{BB962C8B-B14F-4D97-AF65-F5344CB8AC3E}">
        <p14:creationId xmlns:p14="http://schemas.microsoft.com/office/powerpoint/2010/main" val="105381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EB5614-0D0A-4BE3-9B09-997D54CF9E70}"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230248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B5614-0D0A-4BE3-9B09-997D54CF9E70}"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304522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B5614-0D0A-4BE3-9B09-997D54CF9E70}"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397865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_Content Slide_Style 0_1 Column (yellow)">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97529" y="1791560"/>
            <a:ext cx="10846611" cy="4241595"/>
          </a:xfrm>
        </p:spPr>
        <p:txBody>
          <a:bodyPr numCol="1" spcCol="540000">
            <a:noAutofit/>
          </a:bodyPr>
          <a:lstStyle>
            <a:lvl1pPr marL="0" indent="0">
              <a:lnSpc>
                <a:spcPts val="2420"/>
              </a:lnSpc>
              <a:buNone/>
              <a:defRPr sz="1600"/>
            </a:lvl1pPr>
          </a:lstStyle>
          <a:p>
            <a:pPr lvl="0"/>
            <a:r>
              <a:rPr lang="en-US"/>
              <a:t>Enter body copy here</a:t>
            </a:r>
          </a:p>
        </p:txBody>
      </p:sp>
      <p:sp>
        <p:nvSpPr>
          <p:cNvPr id="5" name="Content Placeholder 4"/>
          <p:cNvSpPr>
            <a:spLocks noGrp="1"/>
          </p:cNvSpPr>
          <p:nvPr>
            <p:ph sz="quarter" idx="11" hasCustomPrompt="1"/>
          </p:nvPr>
        </p:nvSpPr>
        <p:spPr>
          <a:xfrm>
            <a:off x="597529" y="498049"/>
            <a:ext cx="8029575" cy="584200"/>
          </a:xfrm>
          <a:solidFill>
            <a:srgbClr val="EFBA24"/>
          </a:solidFill>
        </p:spPr>
        <p:txBody>
          <a:bodyPr anchor="ctr" anchorCtr="0">
            <a:noAutofit/>
          </a:bodyPr>
          <a:lstStyle>
            <a:lvl1pPr marL="0" indent="0">
              <a:buNone/>
              <a:defRPr sz="3200" b="1" i="0" baseline="0">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title text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4949" t="14683" r="16442" b="14717"/>
          <a:stretch/>
        </p:blipFill>
        <p:spPr>
          <a:xfrm>
            <a:off x="10794007" y="312051"/>
            <a:ext cx="1086192" cy="924176"/>
          </a:xfrm>
          <a:prstGeom prst="rect">
            <a:avLst/>
          </a:prstGeom>
        </p:spPr>
      </p:pic>
    </p:spTree>
    <p:extLst>
      <p:ext uri="{BB962C8B-B14F-4D97-AF65-F5344CB8AC3E}">
        <p14:creationId xmlns:p14="http://schemas.microsoft.com/office/powerpoint/2010/main" val="2070751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7348-76A6-46D1-BCCA-44556506BE7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9C60401-31BC-42C6-BF07-DFE9A1593A4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39E53F-A3B4-4D1B-BDF3-B2CF4D8A7819}"/>
              </a:ext>
            </a:extLst>
          </p:cNvPr>
          <p:cNvSpPr>
            <a:spLocks noGrp="1"/>
          </p:cNvSpPr>
          <p:nvPr>
            <p:ph type="dt" sz="half" idx="10"/>
          </p:nvPr>
        </p:nvSpPr>
        <p:spPr/>
        <p:txBody>
          <a:bodyPr/>
          <a:lstStyle/>
          <a:p>
            <a:fld id="{957AD512-9015-4065-9E17-642FD2C96494}" type="datetime1">
              <a:rPr lang="en-GB" smtClean="0"/>
              <a:t>07/05/2025</a:t>
            </a:fld>
            <a:endParaRPr lang="en-US"/>
          </a:p>
        </p:txBody>
      </p:sp>
      <p:sp>
        <p:nvSpPr>
          <p:cNvPr id="5" name="Footer Placeholder 4">
            <a:extLst>
              <a:ext uri="{FF2B5EF4-FFF2-40B4-BE49-F238E27FC236}">
                <a16:creationId xmlns:a16="http://schemas.microsoft.com/office/drawing/2014/main" id="{C698A3F6-E09B-4793-93FA-77E49C4EF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A9E1-A974-4D38-B3FA-012B549CCA42}"/>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25388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2267-38B3-454C-9EF1-7897277B03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332FE4-421B-4C5D-A3D1-46F0BE40B7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51A4F2-EE12-4CE2-AC6D-A2778E14263A}"/>
              </a:ext>
            </a:extLst>
          </p:cNvPr>
          <p:cNvSpPr>
            <a:spLocks noGrp="1"/>
          </p:cNvSpPr>
          <p:nvPr>
            <p:ph type="dt" sz="half" idx="10"/>
          </p:nvPr>
        </p:nvSpPr>
        <p:spPr/>
        <p:txBody>
          <a:bodyPr/>
          <a:lstStyle/>
          <a:p>
            <a:fld id="{A831F501-E70A-455A-A987-9623DD62D28A}" type="datetime1">
              <a:rPr lang="en-GB" smtClean="0"/>
              <a:t>07/05/2025</a:t>
            </a:fld>
            <a:endParaRPr lang="en-US"/>
          </a:p>
        </p:txBody>
      </p:sp>
      <p:sp>
        <p:nvSpPr>
          <p:cNvPr id="5" name="Footer Placeholder 4">
            <a:extLst>
              <a:ext uri="{FF2B5EF4-FFF2-40B4-BE49-F238E27FC236}">
                <a16:creationId xmlns:a16="http://schemas.microsoft.com/office/drawing/2014/main" id="{51F9BBE9-040C-4EC4-BEE2-E3484C4A9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E4FE7-2A78-468F-8921-2EC837BC8788}"/>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4137978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E684-AFF5-493E-8B80-C30B1CA5F01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A170B8-104D-409C-8F5C-D2CA4EEE69C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CF83A-E0B6-4821-9CC7-89D2FC0CD57B}"/>
              </a:ext>
            </a:extLst>
          </p:cNvPr>
          <p:cNvSpPr>
            <a:spLocks noGrp="1"/>
          </p:cNvSpPr>
          <p:nvPr>
            <p:ph type="dt" sz="half" idx="10"/>
          </p:nvPr>
        </p:nvSpPr>
        <p:spPr/>
        <p:txBody>
          <a:bodyPr/>
          <a:lstStyle/>
          <a:p>
            <a:fld id="{541E1775-E0D5-4E5A-9E57-A6AD65249576}" type="datetime1">
              <a:rPr lang="en-GB" smtClean="0"/>
              <a:t>07/05/2025</a:t>
            </a:fld>
            <a:endParaRPr lang="en-US"/>
          </a:p>
        </p:txBody>
      </p:sp>
      <p:sp>
        <p:nvSpPr>
          <p:cNvPr id="5" name="Footer Placeholder 4">
            <a:extLst>
              <a:ext uri="{FF2B5EF4-FFF2-40B4-BE49-F238E27FC236}">
                <a16:creationId xmlns:a16="http://schemas.microsoft.com/office/drawing/2014/main" id="{740D4B53-517E-46B1-85E4-F34D23124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F8F2F-815D-49BF-A629-4BDFB7ECF942}"/>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27102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6DDB-45BA-4748-86D8-C5B22DD44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6678BF-D8A9-4578-AD53-B570CAD183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0A7A64-9A12-4717-808A-05C34A830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01E55E-FAD7-4FA8-9A5A-82E1478009AA}"/>
              </a:ext>
            </a:extLst>
          </p:cNvPr>
          <p:cNvSpPr>
            <a:spLocks noGrp="1"/>
          </p:cNvSpPr>
          <p:nvPr>
            <p:ph type="dt" sz="half" idx="10"/>
          </p:nvPr>
        </p:nvSpPr>
        <p:spPr/>
        <p:txBody>
          <a:bodyPr/>
          <a:lstStyle/>
          <a:p>
            <a:fld id="{EBC5864F-7E5E-4E35-B713-7C717688AE85}" type="datetime1">
              <a:rPr lang="en-GB" smtClean="0"/>
              <a:t>07/05/2025</a:t>
            </a:fld>
            <a:endParaRPr lang="en-US"/>
          </a:p>
        </p:txBody>
      </p:sp>
      <p:sp>
        <p:nvSpPr>
          <p:cNvPr id="6" name="Footer Placeholder 5">
            <a:extLst>
              <a:ext uri="{FF2B5EF4-FFF2-40B4-BE49-F238E27FC236}">
                <a16:creationId xmlns:a16="http://schemas.microsoft.com/office/drawing/2014/main" id="{F168A662-9C0C-4453-A60A-C9031BF14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9785A-63B8-4D8F-B9F7-6FF5C0A4A839}"/>
              </a:ext>
            </a:extLst>
          </p:cNvPr>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52555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8DB0-BB0A-41AA-8005-594DE228C8A9}"/>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5B9120-EDF1-4919-ABB6-83433B6ED79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5B5F4-15BC-4426-8301-4ECD9DE1DB0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FB1312-D6AC-43FF-A90B-6E5B98BF5FD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A8607B3-4879-4CEB-84BB-6391119130F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CA7B2-CFEF-430C-AD11-0738EDE557B6}"/>
              </a:ext>
            </a:extLst>
          </p:cNvPr>
          <p:cNvSpPr>
            <a:spLocks noGrp="1"/>
          </p:cNvSpPr>
          <p:nvPr>
            <p:ph type="dt" sz="half" idx="10"/>
          </p:nvPr>
        </p:nvSpPr>
        <p:spPr/>
        <p:txBody>
          <a:bodyPr/>
          <a:lstStyle/>
          <a:p>
            <a:fld id="{22429004-5386-438E-BA19-F5471A95FE46}" type="datetime1">
              <a:rPr lang="en-GB" smtClean="0"/>
              <a:t>07/05/2025</a:t>
            </a:fld>
            <a:endParaRPr lang="en-US"/>
          </a:p>
        </p:txBody>
      </p:sp>
      <p:sp>
        <p:nvSpPr>
          <p:cNvPr id="8" name="Footer Placeholder 7">
            <a:extLst>
              <a:ext uri="{FF2B5EF4-FFF2-40B4-BE49-F238E27FC236}">
                <a16:creationId xmlns:a16="http://schemas.microsoft.com/office/drawing/2014/main" id="{ED624B50-9692-4BBE-9D77-3466FC764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806263-8C4E-41F0-A909-54F7572AE891}"/>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0169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2845-4E37-4512-8175-7FD3B2A481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671AFF-76B3-42AE-A556-C1AA50639378}"/>
              </a:ext>
            </a:extLst>
          </p:cNvPr>
          <p:cNvSpPr>
            <a:spLocks noGrp="1"/>
          </p:cNvSpPr>
          <p:nvPr>
            <p:ph type="dt" sz="half" idx="10"/>
          </p:nvPr>
        </p:nvSpPr>
        <p:spPr/>
        <p:txBody>
          <a:bodyPr/>
          <a:lstStyle/>
          <a:p>
            <a:fld id="{E24C662E-CE46-4D62-A800-7D5B4459A1B9}" type="datetime1">
              <a:rPr lang="en-GB" smtClean="0"/>
              <a:t>07/05/2025</a:t>
            </a:fld>
            <a:endParaRPr lang="en-US"/>
          </a:p>
        </p:txBody>
      </p:sp>
      <p:sp>
        <p:nvSpPr>
          <p:cNvPr id="4" name="Footer Placeholder 3">
            <a:extLst>
              <a:ext uri="{FF2B5EF4-FFF2-40B4-BE49-F238E27FC236}">
                <a16:creationId xmlns:a16="http://schemas.microsoft.com/office/drawing/2014/main" id="{75B628C3-5558-4290-A5A9-A892BE70AA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190F81-4E7A-4355-9384-0A70359F8DFD}"/>
              </a:ext>
            </a:extLst>
          </p:cNvPr>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700461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3829-C432-49BB-A3BD-3E76C32DC438}"/>
              </a:ext>
            </a:extLst>
          </p:cNvPr>
          <p:cNvSpPr>
            <a:spLocks noGrp="1"/>
          </p:cNvSpPr>
          <p:nvPr>
            <p:ph type="dt" sz="half" idx="10"/>
          </p:nvPr>
        </p:nvSpPr>
        <p:spPr/>
        <p:txBody>
          <a:bodyPr/>
          <a:lstStyle/>
          <a:p>
            <a:fld id="{B9EB3479-28F4-4371-AAF2-346F29CF4245}" type="datetime1">
              <a:rPr lang="en-GB" smtClean="0"/>
              <a:t>07/05/2025</a:t>
            </a:fld>
            <a:endParaRPr lang="en-US"/>
          </a:p>
        </p:txBody>
      </p:sp>
      <p:sp>
        <p:nvSpPr>
          <p:cNvPr id="3" name="Footer Placeholder 2">
            <a:extLst>
              <a:ext uri="{FF2B5EF4-FFF2-40B4-BE49-F238E27FC236}">
                <a16:creationId xmlns:a16="http://schemas.microsoft.com/office/drawing/2014/main" id="{3A8A8BBA-51CD-4EDF-A6B1-7A370DB4A1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A3C27D-0998-4A3B-8E1E-F7A52197FDCC}"/>
              </a:ext>
            </a:extLst>
          </p:cNvPr>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215093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B5614-0D0A-4BE3-9B09-997D54CF9E70}"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2093274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4BE3-249B-450D-9C17-D71EFD4F865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A16F5-9F6E-4D02-B49B-E4702A19B4C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0E2229-7A8C-4E9A-86C2-7944041248A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A637A7-1D64-4686-8932-4F60660A4805}"/>
              </a:ext>
            </a:extLst>
          </p:cNvPr>
          <p:cNvSpPr>
            <a:spLocks noGrp="1"/>
          </p:cNvSpPr>
          <p:nvPr>
            <p:ph type="dt" sz="half" idx="10"/>
          </p:nvPr>
        </p:nvSpPr>
        <p:spPr/>
        <p:txBody>
          <a:bodyPr/>
          <a:lstStyle/>
          <a:p>
            <a:fld id="{C82C44AE-FBF2-4639-B1BF-3A4F51681FE3}" type="datetime1">
              <a:rPr lang="en-GB" smtClean="0"/>
              <a:t>07/05/2025</a:t>
            </a:fld>
            <a:endParaRPr lang="en-US"/>
          </a:p>
        </p:txBody>
      </p:sp>
      <p:sp>
        <p:nvSpPr>
          <p:cNvPr id="6" name="Footer Placeholder 5">
            <a:extLst>
              <a:ext uri="{FF2B5EF4-FFF2-40B4-BE49-F238E27FC236}">
                <a16:creationId xmlns:a16="http://schemas.microsoft.com/office/drawing/2014/main" id="{069DDBCE-B902-4A5D-B41B-6A324A5C8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2A82A-D4D3-4913-9E8E-895578B11954}"/>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96624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7705-BD31-4F8B-9690-E9A23791EFC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C7717D8-7B2A-4563-A6C1-19E83B5E1C0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D9EC41BC-7708-49B3-81D3-3EDD037BE83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7060C9-4016-473B-90DB-CE43FFC38EB0}"/>
              </a:ext>
            </a:extLst>
          </p:cNvPr>
          <p:cNvSpPr>
            <a:spLocks noGrp="1"/>
          </p:cNvSpPr>
          <p:nvPr>
            <p:ph type="dt" sz="half" idx="10"/>
          </p:nvPr>
        </p:nvSpPr>
        <p:spPr/>
        <p:txBody>
          <a:bodyPr/>
          <a:lstStyle/>
          <a:p>
            <a:fld id="{40F447C6-CF21-4CF7-97C7-682DBB3B8946}" type="datetime1">
              <a:rPr lang="en-GB" smtClean="0"/>
              <a:t>07/05/2025</a:t>
            </a:fld>
            <a:endParaRPr lang="en-US"/>
          </a:p>
        </p:txBody>
      </p:sp>
      <p:sp>
        <p:nvSpPr>
          <p:cNvPr id="6" name="Footer Placeholder 5">
            <a:extLst>
              <a:ext uri="{FF2B5EF4-FFF2-40B4-BE49-F238E27FC236}">
                <a16:creationId xmlns:a16="http://schemas.microsoft.com/office/drawing/2014/main" id="{22DBA526-B29F-4A5B-B28E-5E600CEA7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6B3B8-A392-4AF0-B381-D88FDA39707F}"/>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812393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6ED2-369A-4F85-9803-158BE96A11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28EE3-D546-4451-B7D0-77DADA75B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CA76B5-94E3-4CD0-9923-B6489961B035}"/>
              </a:ext>
            </a:extLst>
          </p:cNvPr>
          <p:cNvSpPr>
            <a:spLocks noGrp="1"/>
          </p:cNvSpPr>
          <p:nvPr>
            <p:ph type="dt" sz="half" idx="10"/>
          </p:nvPr>
        </p:nvSpPr>
        <p:spPr/>
        <p:txBody>
          <a:bodyPr/>
          <a:lstStyle/>
          <a:p>
            <a:fld id="{95530575-3C3E-4646-ACCA-17A57A881D5F}" type="datetime1">
              <a:rPr lang="en-GB" smtClean="0"/>
              <a:t>07/05/2025</a:t>
            </a:fld>
            <a:endParaRPr lang="en-US"/>
          </a:p>
        </p:txBody>
      </p:sp>
      <p:sp>
        <p:nvSpPr>
          <p:cNvPr id="5" name="Footer Placeholder 4">
            <a:extLst>
              <a:ext uri="{FF2B5EF4-FFF2-40B4-BE49-F238E27FC236}">
                <a16:creationId xmlns:a16="http://schemas.microsoft.com/office/drawing/2014/main" id="{B6339E5C-9B6D-4EB3-B576-67128E27D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D8767-B800-40BF-9A8B-0A0B60E16E73}"/>
              </a:ext>
            </a:extLst>
          </p:cNvPr>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914481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1FE54-4DB7-408C-A5D6-B618C1F17A4E}"/>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F9312B-DD9F-4261-B039-FBBFE5B02AB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AC10FC-6B4F-4C8F-B0D2-4BF674099366}"/>
              </a:ext>
            </a:extLst>
          </p:cNvPr>
          <p:cNvSpPr>
            <a:spLocks noGrp="1"/>
          </p:cNvSpPr>
          <p:nvPr>
            <p:ph type="dt" sz="half" idx="10"/>
          </p:nvPr>
        </p:nvSpPr>
        <p:spPr/>
        <p:txBody>
          <a:bodyPr/>
          <a:lstStyle/>
          <a:p>
            <a:fld id="{6E36A4F8-1795-4C50-AC13-7B7FA0A260AE}" type="datetime1">
              <a:rPr lang="en-GB" smtClean="0"/>
              <a:t>07/05/2025</a:t>
            </a:fld>
            <a:endParaRPr lang="en-US"/>
          </a:p>
        </p:txBody>
      </p:sp>
      <p:sp>
        <p:nvSpPr>
          <p:cNvPr id="5" name="Footer Placeholder 4">
            <a:extLst>
              <a:ext uri="{FF2B5EF4-FFF2-40B4-BE49-F238E27FC236}">
                <a16:creationId xmlns:a16="http://schemas.microsoft.com/office/drawing/2014/main" id="{D0E47C21-219C-487D-8812-0418FFBF1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CFB2D-91ED-4527-955B-9834E74B8E25}"/>
              </a:ext>
            </a:extLst>
          </p:cNvPr>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90174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7AD512-9015-4065-9E17-642FD2C96494}" type="datetime1">
              <a:rPr lang="en-GB" smtClean="0"/>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1492185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1F501-E70A-455A-A987-9623DD62D28A}" type="datetime1">
              <a:rPr lang="en-GB" smtClean="0"/>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1668547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1E1775-E0D5-4E5A-9E57-A6AD65249576}" type="datetime1">
              <a:rPr lang="en-GB" smtClean="0"/>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99978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C5864F-7E5E-4E35-B713-7C717688AE85}" type="datetime1">
              <a:rPr lang="en-GB" smtClean="0"/>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06477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429004-5386-438E-BA19-F5471A95FE46}" type="datetime1">
              <a:rPr lang="en-GB" smtClean="0"/>
              <a:t>07/05/2025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1923676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4C662E-CE46-4D62-A800-7D5B4459A1B9}" type="datetime1">
              <a:rPr lang="en-GB" smtClean="0"/>
              <a:t>07/05/2025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27070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B5614-0D0A-4BE3-9B09-997D54CF9E70}"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4117175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B3479-28F4-4371-AAF2-346F29CF4245}" type="datetime1">
              <a:rPr lang="en-GB" smtClean="0"/>
              <a:t>07/05/2025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1827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C44AE-FBF2-4639-B1BF-3A4F51681FE3}" type="datetime1">
              <a:rPr lang="en-GB" smtClean="0"/>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80129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F447C6-CF21-4CF7-97C7-682DBB3B8946}" type="datetime1">
              <a:rPr lang="en-GB" smtClean="0"/>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50671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30575-3C3E-4646-ACCA-17A57A881D5F}" type="datetime1">
              <a:rPr lang="en-GB" smtClean="0"/>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468659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6A4F8-1795-4C50-AC13-7B7FA0A260AE}" type="datetime1">
              <a:rPr lang="en-GB" smtClean="0"/>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892440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052E78"/>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456CF84E-7F70-4747-944E-6E90E70B732E}"/>
              </a:ext>
            </a:extLst>
          </p:cNvPr>
          <p:cNvSpPr/>
          <p:nvPr/>
        </p:nvSpPr>
        <p:spPr>
          <a:xfrm>
            <a:off x="6180971" y="-1899074"/>
            <a:ext cx="12127015" cy="11403306"/>
          </a:xfrm>
          <a:prstGeom prst="ellipse">
            <a:avLst/>
          </a:prstGeom>
          <a:blipFill>
            <a:blip r:embed="rId2" cstate="print">
              <a:extLst>
                <a:ext uri="{28A0092B-C50C-407E-A947-70E740481C1C}">
                  <a14:useLocalDpi xmlns:a14="http://schemas.microsoft.com/office/drawing/2010/main" val="0"/>
                </a:ext>
              </a:extLst>
            </a:blip>
            <a:stretch>
              <a:fillRect l="-10803" t="16657" r="10007" b="232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Oval 18">
            <a:extLst>
              <a:ext uri="{FF2B5EF4-FFF2-40B4-BE49-F238E27FC236}">
                <a16:creationId xmlns:a16="http://schemas.microsoft.com/office/drawing/2014/main" id="{EF20C07A-9088-2048-8299-91E28F954B83}"/>
              </a:ext>
            </a:extLst>
          </p:cNvPr>
          <p:cNvSpPr/>
          <p:nvPr/>
        </p:nvSpPr>
        <p:spPr>
          <a:xfrm>
            <a:off x="7144902" y="3486994"/>
            <a:ext cx="7675647" cy="49382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F669A7CF-43E7-B742-A9DE-E73E22B02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8417" y="4286250"/>
            <a:ext cx="2921419" cy="2126130"/>
          </a:xfrm>
          <a:prstGeom prst="rect">
            <a:avLst/>
          </a:prstGeom>
        </p:spPr>
      </p:pic>
      <p:sp>
        <p:nvSpPr>
          <p:cNvPr id="18" name="TextBox 17">
            <a:extLst>
              <a:ext uri="{FF2B5EF4-FFF2-40B4-BE49-F238E27FC236}">
                <a16:creationId xmlns:a16="http://schemas.microsoft.com/office/drawing/2014/main" id="{EA8A47B6-FF18-C64B-A618-1167942849C8}"/>
              </a:ext>
            </a:extLst>
          </p:cNvPr>
          <p:cNvSpPr txBox="1"/>
          <p:nvPr/>
        </p:nvSpPr>
        <p:spPr>
          <a:xfrm>
            <a:off x="609602" y="6172200"/>
            <a:ext cx="5924549" cy="276999"/>
          </a:xfrm>
          <a:prstGeom prst="rect">
            <a:avLst/>
          </a:prstGeom>
          <a:noFill/>
        </p:spPr>
        <p:txBody>
          <a:bodyPr wrap="square" lIns="0" tIns="0" rIns="0" bIns="0" rtlCol="0">
            <a:spAutoFit/>
          </a:bodyPr>
          <a:lstStyle/>
          <a:p>
            <a:r>
              <a:rPr lang="en-GB" sz="1800" b="1" i="0" err="1">
                <a:solidFill>
                  <a:schemeClr val="bg1"/>
                </a:solidFill>
                <a:latin typeface="Source Sans Pro" panose="020B0403030403020204" pitchFamily="34" charset="0"/>
                <a:ea typeface="Source Sans Pro" panose="020B0403030403020204" pitchFamily="34" charset="0"/>
              </a:rPr>
              <a:t>activityalliance.org.uk</a:t>
            </a:r>
            <a:endParaRPr lang="en-US" sz="1800" b="1" i="0">
              <a:solidFill>
                <a:schemeClr val="bg1"/>
              </a:solidFill>
              <a:latin typeface="Source Sans Pro" panose="020B0403030403020204" pitchFamily="34" charset="0"/>
              <a:ea typeface="Source Sans Pro" panose="020B0403030403020204" pitchFamily="34" charset="0"/>
            </a:endParaRPr>
          </a:p>
        </p:txBody>
      </p:sp>
      <p:sp>
        <p:nvSpPr>
          <p:cNvPr id="23" name="Text Placeholder 22">
            <a:extLst>
              <a:ext uri="{FF2B5EF4-FFF2-40B4-BE49-F238E27FC236}">
                <a16:creationId xmlns:a16="http://schemas.microsoft.com/office/drawing/2014/main" id="{DCE30282-2A4C-6747-AB1D-5FDFA19FF734}"/>
              </a:ext>
            </a:extLst>
          </p:cNvPr>
          <p:cNvSpPr>
            <a:spLocks noGrp="1"/>
          </p:cNvSpPr>
          <p:nvPr>
            <p:ph type="body" sz="quarter" idx="10" hasCustomPrompt="1"/>
          </p:nvPr>
        </p:nvSpPr>
        <p:spPr>
          <a:xfrm>
            <a:off x="479999" y="1591306"/>
            <a:ext cx="5700972" cy="2991886"/>
          </a:xfrm>
          <a:prstGeom prst="rect">
            <a:avLst/>
          </a:prstGeom>
        </p:spPr>
        <p:txBody>
          <a:bodyPr lIns="0" tIns="0" rIns="0" bIns="0" anchor="ctr"/>
          <a:lstStyle>
            <a:lvl1pPr marL="0" indent="0">
              <a:buNone/>
              <a:defRPr sz="4800" b="1" i="0">
                <a:solidFill>
                  <a:schemeClr val="bg1"/>
                </a:solidFill>
                <a:latin typeface="Calibri" panose="020F0502020204030204" pitchFamily="34" charset="0"/>
                <a:cs typeface="Calibri" panose="020F0502020204030204" pitchFamily="34" charset="0"/>
              </a:defRPr>
            </a:lvl1pPr>
          </a:lstStyle>
          <a:p>
            <a:pPr lvl="0"/>
            <a:r>
              <a:rPr lang="en-US"/>
              <a:t>Insert presentation title here</a:t>
            </a:r>
          </a:p>
        </p:txBody>
      </p:sp>
      <p:sp>
        <p:nvSpPr>
          <p:cNvPr id="25" name="Text Placeholder 24">
            <a:extLst>
              <a:ext uri="{FF2B5EF4-FFF2-40B4-BE49-F238E27FC236}">
                <a16:creationId xmlns:a16="http://schemas.microsoft.com/office/drawing/2014/main" id="{FF1BF4B3-4D7C-4643-A1AA-D31B42065D52}"/>
              </a:ext>
            </a:extLst>
          </p:cNvPr>
          <p:cNvSpPr>
            <a:spLocks noGrp="1"/>
          </p:cNvSpPr>
          <p:nvPr>
            <p:ph type="body" sz="quarter" idx="11" hasCustomPrompt="1"/>
          </p:nvPr>
        </p:nvSpPr>
        <p:spPr>
          <a:xfrm>
            <a:off x="479999" y="4623574"/>
            <a:ext cx="5700972" cy="482311"/>
          </a:xfrm>
          <a:prstGeom prst="rect">
            <a:avLst/>
          </a:prstGeom>
        </p:spPr>
        <p:txBody>
          <a:bodyPr lIns="0" tIns="0" rIns="0" bIns="0"/>
          <a:lstStyle>
            <a:lvl1pPr marL="0" indent="0">
              <a:buNone/>
              <a:defRPr b="0" i="0">
                <a:solidFill>
                  <a:schemeClr val="bg1"/>
                </a:solidFill>
                <a:latin typeface="Calibri Light" panose="020F0502020204030204" pitchFamily="34" charset="0"/>
                <a:cs typeface="Calibri Light" panose="020F0502020204030204" pitchFamily="34" charset="0"/>
              </a:defRPr>
            </a:lvl1pPr>
            <a:lvl5pPr>
              <a:defRPr/>
            </a:lvl5pPr>
          </a:lstStyle>
          <a:p>
            <a:pPr lvl="0"/>
            <a:r>
              <a:rPr lang="en-US"/>
              <a:t>Insert staff name</a:t>
            </a:r>
          </a:p>
        </p:txBody>
      </p:sp>
      <p:sp>
        <p:nvSpPr>
          <p:cNvPr id="26" name="Text Placeholder 24">
            <a:extLst>
              <a:ext uri="{FF2B5EF4-FFF2-40B4-BE49-F238E27FC236}">
                <a16:creationId xmlns:a16="http://schemas.microsoft.com/office/drawing/2014/main" id="{2AA93393-91F0-3845-885F-162F539978AE}"/>
              </a:ext>
            </a:extLst>
          </p:cNvPr>
          <p:cNvSpPr>
            <a:spLocks noGrp="1"/>
          </p:cNvSpPr>
          <p:nvPr>
            <p:ph type="body" sz="quarter" idx="12" hasCustomPrompt="1"/>
          </p:nvPr>
        </p:nvSpPr>
        <p:spPr>
          <a:xfrm>
            <a:off x="479999" y="5146266"/>
            <a:ext cx="5700972" cy="482311"/>
          </a:xfrm>
          <a:prstGeom prst="rect">
            <a:avLst/>
          </a:prstGeom>
        </p:spPr>
        <p:txBody>
          <a:bodyPr lIns="0" tIns="0" rIns="0" bIns="0"/>
          <a:lstStyle>
            <a:lvl1pPr marL="0" indent="0">
              <a:buNone/>
              <a:defRPr b="0" i="0">
                <a:solidFill>
                  <a:schemeClr val="bg1"/>
                </a:solidFill>
                <a:latin typeface="Calibri Light" panose="020F0502020204030204" pitchFamily="34" charset="0"/>
                <a:cs typeface="Calibri Light" panose="020F0502020204030204" pitchFamily="34" charset="0"/>
              </a:defRPr>
            </a:lvl1pPr>
            <a:lvl5pPr>
              <a:defRPr/>
            </a:lvl5pPr>
          </a:lstStyle>
          <a:p>
            <a:pPr lvl="0"/>
            <a:r>
              <a:rPr lang="en-US"/>
              <a:t>Insert date</a:t>
            </a:r>
          </a:p>
        </p:txBody>
      </p:sp>
    </p:spTree>
    <p:extLst>
      <p:ext uri="{BB962C8B-B14F-4D97-AF65-F5344CB8AC3E}">
        <p14:creationId xmlns:p14="http://schemas.microsoft.com/office/powerpoint/2010/main" val="1434999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_Content Slide_Style 0_1 Column (yellow)">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597529" y="1791560"/>
            <a:ext cx="10846611" cy="4241595"/>
          </a:xfrm>
        </p:spPr>
        <p:txBody>
          <a:bodyPr numCol="1" spcCol="540000">
            <a:noAutofit/>
          </a:bodyPr>
          <a:lstStyle>
            <a:lvl1pPr marL="0" indent="0">
              <a:lnSpc>
                <a:spcPts val="2420"/>
              </a:lnSpc>
              <a:buNone/>
              <a:defRPr sz="1600"/>
            </a:lvl1pPr>
          </a:lstStyle>
          <a:p>
            <a:pPr lvl="0"/>
            <a:r>
              <a:rPr lang="en-US"/>
              <a:t>Enter body copy here</a:t>
            </a:r>
          </a:p>
        </p:txBody>
      </p:sp>
      <p:sp>
        <p:nvSpPr>
          <p:cNvPr id="5" name="Content Placeholder 4"/>
          <p:cNvSpPr>
            <a:spLocks noGrp="1"/>
          </p:cNvSpPr>
          <p:nvPr>
            <p:ph sz="quarter" idx="11" hasCustomPrompt="1"/>
          </p:nvPr>
        </p:nvSpPr>
        <p:spPr>
          <a:xfrm>
            <a:off x="597529" y="498049"/>
            <a:ext cx="8029575" cy="584200"/>
          </a:xfrm>
          <a:solidFill>
            <a:srgbClr val="EFBA24"/>
          </a:solidFill>
        </p:spPr>
        <p:txBody>
          <a:bodyPr anchor="ctr" anchorCtr="0">
            <a:noAutofit/>
          </a:bodyPr>
          <a:lstStyle>
            <a:lvl1pPr marL="0" indent="0">
              <a:buNone/>
              <a:defRPr sz="3200" b="1" i="0" baseline="0">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title text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4949" t="14683" r="16442" b="14717"/>
          <a:stretch/>
        </p:blipFill>
        <p:spPr>
          <a:xfrm>
            <a:off x="10794007" y="312051"/>
            <a:ext cx="1086192" cy="924176"/>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_Content Slide_Style 1_2 Column (dark blue)">
    <p:spTree>
      <p:nvGrpSpPr>
        <p:cNvPr id="1" name=""/>
        <p:cNvGrpSpPr/>
        <p:nvPr/>
      </p:nvGrpSpPr>
      <p:grpSpPr>
        <a:xfrm>
          <a:off x="0" y="0"/>
          <a:ext cx="0" cy="0"/>
          <a:chOff x="0" y="0"/>
          <a:chExt cx="0" cy="0"/>
        </a:xfrm>
      </p:grpSpPr>
      <p:sp>
        <p:nvSpPr>
          <p:cNvPr id="6" name="Content Placeholder 4"/>
          <p:cNvSpPr>
            <a:spLocks noGrp="1"/>
          </p:cNvSpPr>
          <p:nvPr>
            <p:ph sz="quarter" idx="11" hasCustomPrompt="1"/>
          </p:nvPr>
        </p:nvSpPr>
        <p:spPr>
          <a:xfrm>
            <a:off x="597529" y="498049"/>
            <a:ext cx="8029575" cy="584200"/>
          </a:xfrm>
          <a:solidFill>
            <a:srgbClr val="242C4B"/>
          </a:solidFill>
        </p:spPr>
        <p:txBody>
          <a:bodyPr anchor="ctr" anchorCtr="0">
            <a:noAutofit/>
          </a:bodyPr>
          <a:lstStyle>
            <a:lvl1pPr marL="0" indent="0">
              <a:buNone/>
              <a:defRPr sz="3200" b="1" i="0" baseline="0">
                <a:solidFill>
                  <a:schemeClr val="bg1"/>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title text here</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4949" t="14683" r="16442" b="14717"/>
          <a:stretch/>
        </p:blipFill>
        <p:spPr>
          <a:xfrm>
            <a:off x="10794007" y="312051"/>
            <a:ext cx="1086192" cy="924176"/>
          </a:xfrm>
          <a:prstGeom prst="rect">
            <a:avLst/>
          </a:prstGeom>
        </p:spPr>
      </p:pic>
      <p:sp>
        <p:nvSpPr>
          <p:cNvPr id="8" name="Content Placeholder 2"/>
          <p:cNvSpPr>
            <a:spLocks noGrp="1"/>
          </p:cNvSpPr>
          <p:nvPr>
            <p:ph sz="quarter" idx="10" hasCustomPrompt="1"/>
          </p:nvPr>
        </p:nvSpPr>
        <p:spPr>
          <a:xfrm>
            <a:off x="597529" y="1791560"/>
            <a:ext cx="10846611" cy="4241595"/>
          </a:xfrm>
        </p:spPr>
        <p:txBody>
          <a:bodyPr numCol="1" spcCol="540000">
            <a:noAutofit/>
          </a:bodyPr>
          <a:lstStyle>
            <a:lvl1pPr marL="0" indent="0">
              <a:lnSpc>
                <a:spcPts val="1220"/>
              </a:lnSpc>
              <a:spcBef>
                <a:spcPts val="400"/>
              </a:spcBef>
              <a:buNone/>
              <a:defRPr sz="1000"/>
            </a:lvl1pPr>
          </a:lstStyle>
          <a:p>
            <a:pPr lvl="0"/>
            <a:r>
              <a:rPr lang="en-US"/>
              <a:t>Enter body copy here</a:t>
            </a:r>
          </a:p>
        </p:txBody>
      </p:sp>
    </p:spTree>
    <p:extLst>
      <p:ext uri="{BB962C8B-B14F-4D97-AF65-F5344CB8AC3E}">
        <p14:creationId xmlns:p14="http://schemas.microsoft.com/office/powerpoint/2010/main" val="1648667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_Content Slide_Style 1_2 Column (yellow)">
    <p:spTree>
      <p:nvGrpSpPr>
        <p:cNvPr id="1" name=""/>
        <p:cNvGrpSpPr/>
        <p:nvPr/>
      </p:nvGrpSpPr>
      <p:grpSpPr>
        <a:xfrm>
          <a:off x="0" y="0"/>
          <a:ext cx="0" cy="0"/>
          <a:chOff x="0" y="0"/>
          <a:chExt cx="0" cy="0"/>
        </a:xfrm>
      </p:grpSpPr>
      <p:sp>
        <p:nvSpPr>
          <p:cNvPr id="10" name="Content Placeholder 2"/>
          <p:cNvSpPr>
            <a:spLocks noGrp="1"/>
          </p:cNvSpPr>
          <p:nvPr>
            <p:ph sz="quarter" idx="10" hasCustomPrompt="1"/>
          </p:nvPr>
        </p:nvSpPr>
        <p:spPr>
          <a:xfrm>
            <a:off x="597529" y="1791560"/>
            <a:ext cx="10846611" cy="4241595"/>
          </a:xfrm>
        </p:spPr>
        <p:txBody>
          <a:bodyPr numCol="2" spcCol="540000">
            <a:noAutofit/>
          </a:bodyPr>
          <a:lstStyle>
            <a:lvl1pPr marL="0" indent="0">
              <a:lnSpc>
                <a:spcPts val="2420"/>
              </a:lnSpc>
              <a:buNone/>
              <a:defRPr sz="1600"/>
            </a:lvl1pPr>
          </a:lstStyle>
          <a:p>
            <a:pPr lvl="0"/>
            <a:r>
              <a:rPr lang="en-US"/>
              <a:t>Enter body copy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4949" t="14683" r="16442" b="14717"/>
          <a:stretch/>
        </p:blipFill>
        <p:spPr>
          <a:xfrm>
            <a:off x="10794007" y="312051"/>
            <a:ext cx="1086192" cy="924176"/>
          </a:xfrm>
          <a:prstGeom prst="rect">
            <a:avLst/>
          </a:prstGeom>
        </p:spPr>
      </p:pic>
      <p:sp>
        <p:nvSpPr>
          <p:cNvPr id="5" name="Content Placeholder 4"/>
          <p:cNvSpPr>
            <a:spLocks noGrp="1"/>
          </p:cNvSpPr>
          <p:nvPr>
            <p:ph sz="quarter" idx="11" hasCustomPrompt="1"/>
          </p:nvPr>
        </p:nvSpPr>
        <p:spPr>
          <a:xfrm>
            <a:off x="597529" y="522383"/>
            <a:ext cx="3942105" cy="535531"/>
          </a:xfrm>
          <a:solidFill>
            <a:srgbClr val="EFBA24"/>
          </a:solidFill>
        </p:spPr>
        <p:txBody>
          <a:bodyPr wrap="none" anchor="ctr" anchorCtr="0">
            <a:spAutoFit/>
          </a:bodyPr>
          <a:lstStyle>
            <a:lvl1pPr marL="0" indent="0">
              <a:buNone/>
              <a:defRPr sz="3200" b="1" i="0" baseline="0">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title text here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_Title Slide_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13492" t="11684" r="14921" b="14424"/>
          <a:stretch/>
        </p:blipFill>
        <p:spPr>
          <a:xfrm>
            <a:off x="10758248" y="256172"/>
            <a:ext cx="1142384" cy="989157"/>
          </a:xfrm>
          <a:prstGeom prst="rect">
            <a:avLst/>
          </a:prstGeom>
        </p:spPr>
      </p:pic>
      <p:sp>
        <p:nvSpPr>
          <p:cNvPr id="9" name="Content Placeholder 4"/>
          <p:cNvSpPr>
            <a:spLocks noGrp="1"/>
          </p:cNvSpPr>
          <p:nvPr>
            <p:ph sz="quarter" idx="11" hasCustomPrompt="1"/>
          </p:nvPr>
        </p:nvSpPr>
        <p:spPr>
          <a:xfrm>
            <a:off x="6888674" y="3471023"/>
            <a:ext cx="3536546" cy="535531"/>
          </a:xfrm>
          <a:solidFill>
            <a:srgbClr val="EFBA24"/>
          </a:solidFill>
        </p:spPr>
        <p:txBody>
          <a:bodyPr wrap="none" anchor="ctr" anchorCtr="0">
            <a:spAutoFit/>
          </a:bodyPr>
          <a:lstStyle>
            <a:lvl1pPr marL="0" indent="0">
              <a:buNone/>
              <a:defRPr sz="3200" b="1" i="0" baseline="0">
                <a:solidFill>
                  <a:schemeClr val="bg1"/>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divider title</a:t>
            </a:r>
          </a:p>
        </p:txBody>
      </p:sp>
      <p:sp>
        <p:nvSpPr>
          <p:cNvPr id="10" name="Content Placeholder 4"/>
          <p:cNvSpPr>
            <a:spLocks noGrp="1"/>
          </p:cNvSpPr>
          <p:nvPr>
            <p:ph sz="quarter" idx="12" hasCustomPrompt="1"/>
          </p:nvPr>
        </p:nvSpPr>
        <p:spPr>
          <a:xfrm>
            <a:off x="6888674" y="2722315"/>
            <a:ext cx="1253839" cy="578396"/>
          </a:xfrm>
          <a:noFill/>
        </p:spPr>
        <p:txBody>
          <a:bodyPr anchor="ctr" anchorCtr="0">
            <a:noAutofit/>
          </a:bodyPr>
          <a:lstStyle>
            <a:lvl1pPr marL="0" indent="0">
              <a:buNone/>
              <a:defRPr sz="6000" b="0" i="0" baseline="0">
                <a:solidFill>
                  <a:schemeClr val="bg1"/>
                </a:solidFill>
                <a:latin typeface="Raleway" charset="0"/>
                <a:ea typeface="Raleway" charset="0"/>
                <a:cs typeface="Raleway"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00</a:t>
            </a:r>
          </a:p>
        </p:txBody>
      </p:sp>
      <p:sp>
        <p:nvSpPr>
          <p:cNvPr id="11" name="Content Placeholder 4"/>
          <p:cNvSpPr>
            <a:spLocks noGrp="1"/>
          </p:cNvSpPr>
          <p:nvPr>
            <p:ph sz="quarter" idx="13" hasCustomPrompt="1"/>
          </p:nvPr>
        </p:nvSpPr>
        <p:spPr>
          <a:xfrm>
            <a:off x="6888675" y="4198299"/>
            <a:ext cx="3568606" cy="535531"/>
          </a:xfrm>
          <a:solidFill>
            <a:srgbClr val="EFBA24"/>
          </a:solidFill>
        </p:spPr>
        <p:txBody>
          <a:bodyPr wrap="none" anchor="ctr" anchorCtr="0">
            <a:spAutoFit/>
          </a:bodyPr>
          <a:lstStyle>
            <a:lvl1pPr marL="0" indent="0">
              <a:buNone/>
              <a:defRPr sz="3200" b="1" i="0" baseline="0">
                <a:solidFill>
                  <a:schemeClr val="bg1"/>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second line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EB5614-0D0A-4BE3-9B09-997D54CF9E70}"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1791604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_Cover Slide_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5226" t="13579" r="15908" b="15688"/>
          <a:stretch/>
        </p:blipFill>
        <p:spPr>
          <a:xfrm>
            <a:off x="10789881" y="315311"/>
            <a:ext cx="1092794" cy="893379"/>
          </a:xfrm>
          <a:prstGeom prst="rect">
            <a:avLst/>
          </a:prstGeom>
        </p:spPr>
      </p:pic>
      <p:sp>
        <p:nvSpPr>
          <p:cNvPr id="10" name="Content Placeholder 4"/>
          <p:cNvSpPr>
            <a:spLocks noGrp="1"/>
          </p:cNvSpPr>
          <p:nvPr>
            <p:ph sz="quarter" idx="11" hasCustomPrompt="1"/>
          </p:nvPr>
        </p:nvSpPr>
        <p:spPr>
          <a:xfrm>
            <a:off x="4880162" y="2533808"/>
            <a:ext cx="4264309" cy="674031"/>
          </a:xfrm>
          <a:solidFill>
            <a:srgbClr val="242C4B"/>
          </a:solidFill>
        </p:spPr>
        <p:txBody>
          <a:bodyPr wrap="none" anchor="ctr" anchorCtr="0">
            <a:spAutoFit/>
          </a:bodyPr>
          <a:lstStyle>
            <a:lvl1pPr marL="0" indent="0">
              <a:buNone/>
              <a:defRPr sz="4200" b="1" i="0" baseline="0">
                <a:solidFill>
                  <a:schemeClr val="bg1"/>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cover title</a:t>
            </a:r>
          </a:p>
        </p:txBody>
      </p:sp>
      <p:sp>
        <p:nvSpPr>
          <p:cNvPr id="11" name="Content Placeholder 4"/>
          <p:cNvSpPr>
            <a:spLocks noGrp="1"/>
          </p:cNvSpPr>
          <p:nvPr>
            <p:ph sz="quarter" idx="12" hasCustomPrompt="1"/>
          </p:nvPr>
        </p:nvSpPr>
        <p:spPr>
          <a:xfrm>
            <a:off x="4880162" y="4837986"/>
            <a:ext cx="2730235" cy="341632"/>
          </a:xfrm>
          <a:solidFill>
            <a:srgbClr val="EBE8E9"/>
          </a:solidFill>
        </p:spPr>
        <p:txBody>
          <a:bodyPr wrap="none" anchor="ctr" anchorCtr="0">
            <a:spAutoFit/>
          </a:bodyPr>
          <a:lstStyle>
            <a:lvl1pPr marL="0" indent="0">
              <a:buNone/>
              <a:defRPr sz="1800" b="1" i="0" baseline="0">
                <a:solidFill>
                  <a:srgbClr val="222622"/>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author or remove</a:t>
            </a:r>
          </a:p>
        </p:txBody>
      </p:sp>
      <p:sp>
        <p:nvSpPr>
          <p:cNvPr id="12" name="Content Placeholder 4"/>
          <p:cNvSpPr>
            <a:spLocks noGrp="1"/>
          </p:cNvSpPr>
          <p:nvPr>
            <p:ph sz="quarter" idx="13" hasCustomPrompt="1"/>
          </p:nvPr>
        </p:nvSpPr>
        <p:spPr>
          <a:xfrm>
            <a:off x="4880162" y="5601208"/>
            <a:ext cx="1694258" cy="220855"/>
          </a:xfrm>
          <a:noFill/>
        </p:spPr>
        <p:txBody>
          <a:bodyPr anchor="ctr" anchorCtr="0">
            <a:noAutofit/>
          </a:bodyPr>
          <a:lstStyle>
            <a:lvl1pPr marL="0" indent="0">
              <a:buNone/>
              <a:defRPr sz="1200" b="0" i="0" baseline="0">
                <a:solidFill>
                  <a:srgbClr val="222622"/>
                </a:solidFill>
                <a:latin typeface="Raleway" charset="0"/>
                <a:ea typeface="Raleway" charset="0"/>
                <a:cs typeface="Raleway"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date or remove</a:t>
            </a:r>
          </a:p>
        </p:txBody>
      </p:sp>
      <p:sp>
        <p:nvSpPr>
          <p:cNvPr id="13" name="Content Placeholder 4"/>
          <p:cNvSpPr>
            <a:spLocks noGrp="1"/>
          </p:cNvSpPr>
          <p:nvPr>
            <p:ph sz="quarter" idx="14" hasCustomPrompt="1"/>
          </p:nvPr>
        </p:nvSpPr>
        <p:spPr>
          <a:xfrm>
            <a:off x="4880162" y="3385856"/>
            <a:ext cx="6652783" cy="674031"/>
          </a:xfrm>
          <a:solidFill>
            <a:srgbClr val="242C4B"/>
          </a:solidFill>
        </p:spPr>
        <p:txBody>
          <a:bodyPr wrap="none" anchor="ctr" anchorCtr="0">
            <a:spAutoFit/>
          </a:bodyPr>
          <a:lstStyle>
            <a:lvl1pPr marL="0" indent="0">
              <a:buNone/>
              <a:defRPr sz="4200" b="1" i="0" baseline="0">
                <a:solidFill>
                  <a:schemeClr val="bg1"/>
                </a:solidFill>
                <a:latin typeface="Raleway SemiBold" charset="0"/>
                <a:ea typeface="Raleway SemiBold" charset="0"/>
                <a:cs typeface="Raleway SemiBold" charset="0"/>
              </a:defRPr>
            </a:lvl1pPr>
            <a:lvl2pPr marL="457200" indent="0">
              <a:buNone/>
              <a:defRPr sz="3000" b="1" i="0">
                <a:latin typeface="Raleway SemiBold" charset="0"/>
                <a:ea typeface="Raleway SemiBold" charset="0"/>
                <a:cs typeface="Raleway SemiBold" charset="0"/>
              </a:defRPr>
            </a:lvl2pPr>
            <a:lvl3pPr marL="914400" indent="0">
              <a:buNone/>
              <a:defRPr sz="3000" b="1" i="0">
                <a:latin typeface="Raleway SemiBold" charset="0"/>
                <a:ea typeface="Raleway SemiBold" charset="0"/>
                <a:cs typeface="Raleway SemiBold" charset="0"/>
              </a:defRPr>
            </a:lvl3pPr>
            <a:lvl4pPr marL="1371600" indent="0">
              <a:buNone/>
              <a:defRPr sz="3000" b="1" i="0">
                <a:latin typeface="Raleway SemiBold" charset="0"/>
                <a:ea typeface="Raleway SemiBold" charset="0"/>
                <a:cs typeface="Raleway SemiBold" charset="0"/>
              </a:defRPr>
            </a:lvl4pPr>
            <a:lvl5pPr marL="1828800" indent="0">
              <a:buNone/>
              <a:defRPr sz="3000" b="1" i="0">
                <a:latin typeface="Raleway SemiBold" charset="0"/>
                <a:ea typeface="Raleway SemiBold" charset="0"/>
                <a:cs typeface="Raleway SemiBold" charset="0"/>
              </a:defRPr>
            </a:lvl5pPr>
          </a:lstStyle>
          <a:p>
            <a:pPr lvl="0"/>
            <a:r>
              <a:rPr lang="en-US"/>
              <a:t>Enter second line/delete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60C-F484-46E8-85B7-8EA3B45C8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11D6A1-6810-4E2C-97AD-47E42B05C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E2C45D-4AD5-4291-9BA7-D29B44AD5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198E1-3BC6-4BB1-821B-974DABAD7AA5}"/>
              </a:ext>
            </a:extLst>
          </p:cNvPr>
          <p:cNvSpPr>
            <a:spLocks noGrp="1"/>
          </p:cNvSpPr>
          <p:nvPr>
            <p:ph type="dt" sz="half" idx="10"/>
          </p:nvPr>
        </p:nvSpPr>
        <p:spPr/>
        <p:txBody>
          <a:bodyPr/>
          <a:lstStyle/>
          <a:p>
            <a:fld id="{AF74B199-18FF-4244-A5B1-04B20F527EE8}" type="datetimeFigureOut">
              <a:rPr lang="en-GB" smtClean="0"/>
              <a:t>07/05/2025</a:t>
            </a:fld>
            <a:endParaRPr lang="en-GB"/>
          </a:p>
        </p:txBody>
      </p:sp>
      <p:sp>
        <p:nvSpPr>
          <p:cNvPr id="6" name="Footer Placeholder 5">
            <a:extLst>
              <a:ext uri="{FF2B5EF4-FFF2-40B4-BE49-F238E27FC236}">
                <a16:creationId xmlns:a16="http://schemas.microsoft.com/office/drawing/2014/main" id="{81A8F5B0-B9F7-4C75-A755-0A82C76B53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FDBC4F-338F-40A4-B4C8-D3498B754BEF}"/>
              </a:ext>
            </a:extLst>
          </p:cNvPr>
          <p:cNvSpPr>
            <a:spLocks noGrp="1"/>
          </p:cNvSpPr>
          <p:nvPr>
            <p:ph type="sldNum" sz="quarter" idx="12"/>
          </p:nvPr>
        </p:nvSpPr>
        <p:spPr/>
        <p:txBody>
          <a:bodyPr/>
          <a:lstStyle/>
          <a:p>
            <a:fld id="{CF70FF4A-0D88-43BA-8DC0-A82B0C1C61B1}" type="slidenum">
              <a:rPr lang="en-GB" smtClean="0"/>
              <a:t>‹#›</a:t>
            </a:fld>
            <a:endParaRPr lang="en-GB"/>
          </a:p>
        </p:txBody>
      </p:sp>
    </p:spTree>
    <p:extLst>
      <p:ext uri="{BB962C8B-B14F-4D97-AF65-F5344CB8AC3E}">
        <p14:creationId xmlns:p14="http://schemas.microsoft.com/office/powerpoint/2010/main" val="85463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B5614-0D0A-4BE3-9B09-997D54CF9E70}" type="datetimeFigureOut">
              <a:rPr lang="en-GB" smtClean="0"/>
              <a:t>07/05/2025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15843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EB5614-0D0A-4BE3-9B09-997D54CF9E70}" type="datetimeFigureOut">
              <a:rPr lang="en-GB" smtClean="0"/>
              <a:t>07/05/2025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322695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B5614-0D0A-4BE3-9B09-997D54CF9E70}" type="datetimeFigureOut">
              <a:rPr lang="en-GB" smtClean="0"/>
              <a:t>07/05/2025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260722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EB5614-0D0A-4BE3-9B09-997D54CF9E70}"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272573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EB5614-0D0A-4BE3-9B09-997D54CF9E70}"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32C42-172D-4D65-807E-02DDA2C0B6B8}" type="slidenum">
              <a:rPr lang="en-GB" smtClean="0"/>
              <a:t>‹#›</a:t>
            </a:fld>
            <a:endParaRPr lang="en-GB"/>
          </a:p>
        </p:txBody>
      </p:sp>
    </p:spTree>
    <p:extLst>
      <p:ext uri="{BB962C8B-B14F-4D97-AF65-F5344CB8AC3E}">
        <p14:creationId xmlns:p14="http://schemas.microsoft.com/office/powerpoint/2010/main" val="112445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B5614-0D0A-4BE3-9B09-997D54CF9E70}" type="datetimeFigureOut">
              <a:rPr lang="en-GB" smtClean="0"/>
              <a:t>07/05/2025</a:t>
            </a:fld>
            <a:endParaRPr lang="en-GB"/>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32C42-172D-4D65-807E-02DDA2C0B6B8}" type="slidenum">
              <a:rPr lang="en-GB" smtClean="0"/>
              <a:t>‹#›</a:t>
            </a:fld>
            <a:endParaRPr lang="en-GB"/>
          </a:p>
        </p:txBody>
      </p:sp>
    </p:spTree>
    <p:extLst>
      <p:ext uri="{BB962C8B-B14F-4D97-AF65-F5344CB8AC3E}">
        <p14:creationId xmlns:p14="http://schemas.microsoft.com/office/powerpoint/2010/main" val="1462329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728" r:id="rId6"/>
    <p:sldLayoutId id="2147483668" r:id="rId7"/>
    <p:sldLayoutId id="2147483669" r:id="rId8"/>
    <p:sldLayoutId id="2147483670" r:id="rId9"/>
    <p:sldLayoutId id="2147483671" r:id="rId10"/>
    <p:sldLayoutId id="2147483713"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2FA0E-ECD5-48CD-9E35-BB954D75A4C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6C55D2-F4B0-409F-A506-5C4491B4A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530E8-0AC9-4958-BD26-CF0F460FA29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B33B6-0E17-4664-8C89-672549B29939}" type="datetimeFigureOut">
              <a:rPr lang="en-GB" smtClean="0"/>
              <a:t>07/05/2025</a:t>
            </a:fld>
            <a:endParaRPr lang="en-GB"/>
          </a:p>
        </p:txBody>
      </p:sp>
      <p:sp>
        <p:nvSpPr>
          <p:cNvPr id="5" name="Footer Placeholder 4">
            <a:extLst>
              <a:ext uri="{FF2B5EF4-FFF2-40B4-BE49-F238E27FC236}">
                <a16:creationId xmlns:a16="http://schemas.microsoft.com/office/drawing/2014/main" id="{6772CA59-F12F-411D-924F-45B43B5A9A9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934006-0687-4CED-9EEC-E6A5EF1625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BF06B5-716C-4C6A-87D6-8AEB696CEEDD}" type="slidenum">
              <a:rPr lang="en-GB" smtClean="0"/>
              <a:t>‹#›</a:t>
            </a:fld>
            <a:endParaRPr lang="en-GB"/>
          </a:p>
        </p:txBody>
      </p:sp>
    </p:spTree>
    <p:extLst>
      <p:ext uri="{BB962C8B-B14F-4D97-AF65-F5344CB8AC3E}">
        <p14:creationId xmlns:p14="http://schemas.microsoft.com/office/powerpoint/2010/main" val="27790437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712" r:id="rId8"/>
    <p:sldLayoutId id="2147483683" r:id="rId9"/>
    <p:sldLayoutId id="2147483684" r:id="rId10"/>
    <p:sldLayoutId id="2147483685" r:id="rId11"/>
  </p:sldLayoutIdLst>
  <p:hf hdr="0" ftr="0" dt="0"/>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A5214-8CBE-4696-882E-63C727EA48A9}" type="datetime1">
              <a:rPr lang="en-GB" smtClean="0"/>
              <a:t>07/05/2025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909164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26"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071274"/>
      </p:ext>
    </p:extLst>
  </p:cSld>
  <p:clrMap bg1="lt1" tx1="dk1" bg2="lt2" tx2="dk2" accent1="accent1" accent2="accent2" accent3="accent3" accent4="accent4" accent5="accent5" accent6="accent6" hlink="hlink" folHlink="folHlink"/>
  <p:sldLayoutIdLst>
    <p:sldLayoutId id="2147483667" r:id="rId1"/>
    <p:sldLayoutId id="2147483705" r:id="rId2"/>
    <p:sldLayoutId id="2147483653" r:id="rId3"/>
    <p:sldLayoutId id="2147483672" r:id="rId4"/>
    <p:sldLayoutId id="2147483682" r:id="rId5"/>
    <p:sldLayoutId id="214748372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Raleway" charset="0"/>
          <a:ea typeface="Raleway" charset="0"/>
          <a:cs typeface="Raleway"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Raleway" charset="0"/>
          <a:ea typeface="Raleway" charset="0"/>
          <a:cs typeface="Raleway"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Raleway" charset="0"/>
          <a:ea typeface="Raleway" charset="0"/>
          <a:cs typeface="Raleway"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Layout" Target="../diagrams/layout1.xml"/><Relationship Id="rId11" Type="http://schemas.openxmlformats.org/officeDocument/2006/relationships/image" Target="../media/image26.svg"/><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8.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hyperlink" Target="http://www.trst.uk/emct" TargetMode="External"/><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hyperlink" Target="https://www.trst.uk/ymca"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trst.uk/purpose/n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880162" y="2575358"/>
            <a:ext cx="6543779" cy="590931"/>
          </a:xfrm>
        </p:spPr>
        <p:txBody>
          <a:bodyPr/>
          <a:lstStyle/>
          <a:p>
            <a:r>
              <a:rPr lang="en-US" sz="3600"/>
              <a:t>Purpose, Impact, And Making</a:t>
            </a:r>
          </a:p>
        </p:txBody>
      </p:sp>
      <p:sp>
        <p:nvSpPr>
          <p:cNvPr id="7" name="Content Placeholder 6"/>
          <p:cNvSpPr>
            <a:spLocks noGrp="1"/>
          </p:cNvSpPr>
          <p:nvPr>
            <p:ph sz="quarter" idx="12"/>
          </p:nvPr>
        </p:nvSpPr>
        <p:spPr>
          <a:xfrm>
            <a:off x="4880162" y="4279454"/>
            <a:ext cx="1762021" cy="341632"/>
          </a:xfrm>
        </p:spPr>
        <p:txBody>
          <a:bodyPr/>
          <a:lstStyle/>
          <a:p>
            <a:r>
              <a:rPr lang="en-US"/>
              <a:t>Dr Leah </a:t>
            </a:r>
            <a:r>
              <a:rPr lang="en-US" err="1"/>
              <a:t>Pybus</a:t>
            </a:r>
            <a:endParaRPr lang="en-US"/>
          </a:p>
        </p:txBody>
      </p:sp>
      <p:sp>
        <p:nvSpPr>
          <p:cNvPr id="9" name="Content Placeholder 8"/>
          <p:cNvSpPr>
            <a:spLocks noGrp="1"/>
          </p:cNvSpPr>
          <p:nvPr>
            <p:ph sz="quarter" idx="14"/>
          </p:nvPr>
        </p:nvSpPr>
        <p:spPr>
          <a:xfrm>
            <a:off x="4880162" y="3427406"/>
            <a:ext cx="5575565" cy="590931"/>
          </a:xfrm>
        </p:spPr>
        <p:txBody>
          <a:bodyPr/>
          <a:lstStyle/>
          <a:p>
            <a:r>
              <a:rPr lang="en-US" sz="3600"/>
              <a:t>Your Data Work For You </a:t>
            </a:r>
          </a:p>
        </p:txBody>
      </p:sp>
      <p:sp>
        <p:nvSpPr>
          <p:cNvPr id="2" name="TextBox 1">
            <a:extLst>
              <a:ext uri="{FF2B5EF4-FFF2-40B4-BE49-F238E27FC236}">
                <a16:creationId xmlns:a16="http://schemas.microsoft.com/office/drawing/2014/main" id="{DCAC1227-6BC0-4A45-EFAC-9F96DE8EF08D}"/>
              </a:ext>
            </a:extLst>
          </p:cNvPr>
          <p:cNvSpPr txBox="1"/>
          <p:nvPr/>
        </p:nvSpPr>
        <p:spPr>
          <a:xfrm>
            <a:off x="4880162" y="4778477"/>
            <a:ext cx="2710341" cy="307777"/>
          </a:xfrm>
          <a:prstGeom prst="rect">
            <a:avLst/>
          </a:prstGeom>
          <a:noFill/>
        </p:spPr>
        <p:txBody>
          <a:bodyPr wrap="square" rtlCol="0">
            <a:spAutoFit/>
          </a:bodyPr>
          <a:lstStyle/>
          <a:p>
            <a:r>
              <a:rPr lang="en-US" sz="1400">
                <a:latin typeface="Raleway" pitchFamily="2" charset="77"/>
              </a:rPr>
              <a:t>8 May 2025</a:t>
            </a:r>
          </a:p>
        </p:txBody>
      </p:sp>
    </p:spTree>
    <p:extLst>
      <p:ext uri="{BB962C8B-B14F-4D97-AF65-F5344CB8AC3E}">
        <p14:creationId xmlns:p14="http://schemas.microsoft.com/office/powerpoint/2010/main" val="2005972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261305E-4077-4FFA-8AB0-8667FF6EC49D}"/>
              </a:ext>
            </a:extLst>
          </p:cNvPr>
          <p:cNvGrpSpPr/>
          <p:nvPr/>
        </p:nvGrpSpPr>
        <p:grpSpPr>
          <a:xfrm>
            <a:off x="1897311" y="2019029"/>
            <a:ext cx="8477547" cy="1833007"/>
            <a:chOff x="424390" y="982598"/>
            <a:chExt cx="10519768" cy="2044559"/>
          </a:xfrm>
        </p:grpSpPr>
        <p:grpSp>
          <p:nvGrpSpPr>
            <p:cNvPr id="8" name="Group 7">
              <a:extLst>
                <a:ext uri="{FF2B5EF4-FFF2-40B4-BE49-F238E27FC236}">
                  <a16:creationId xmlns:a16="http://schemas.microsoft.com/office/drawing/2014/main" id="{43FD3259-98F6-41C7-9F3C-5D2B6DB293E6}"/>
                </a:ext>
              </a:extLst>
            </p:cNvPr>
            <p:cNvGrpSpPr/>
            <p:nvPr/>
          </p:nvGrpSpPr>
          <p:grpSpPr>
            <a:xfrm>
              <a:off x="424390" y="2036391"/>
              <a:ext cx="10519768" cy="990766"/>
              <a:chOff x="364664" y="2518954"/>
              <a:chExt cx="10519768" cy="990766"/>
            </a:xfrm>
          </p:grpSpPr>
          <p:sp>
            <p:nvSpPr>
              <p:cNvPr id="13" name="Rectangle: Rounded Corners 12">
                <a:extLst>
                  <a:ext uri="{FF2B5EF4-FFF2-40B4-BE49-F238E27FC236}">
                    <a16:creationId xmlns:a16="http://schemas.microsoft.com/office/drawing/2014/main" id="{8E76D410-35B2-45B6-814C-B7B6A9017ECE}"/>
                  </a:ext>
                </a:extLst>
              </p:cNvPr>
              <p:cNvSpPr/>
              <p:nvPr/>
            </p:nvSpPr>
            <p:spPr>
              <a:xfrm>
                <a:off x="6740061" y="2518954"/>
                <a:ext cx="4144371"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Your role in achieving that change (how you will achieve your vision)</a:t>
                </a:r>
              </a:p>
            </p:txBody>
          </p:sp>
          <p:sp>
            <p:nvSpPr>
              <p:cNvPr id="12" name="Rectangle: Rounded Corners 11">
                <a:extLst>
                  <a:ext uri="{FF2B5EF4-FFF2-40B4-BE49-F238E27FC236}">
                    <a16:creationId xmlns:a16="http://schemas.microsoft.com/office/drawing/2014/main" id="{074ACA56-8FE4-4380-B58F-1FB99C01992E}"/>
                  </a:ext>
                </a:extLst>
              </p:cNvPr>
              <p:cNvSpPr/>
              <p:nvPr/>
            </p:nvSpPr>
            <p:spPr>
              <a:xfrm>
                <a:off x="3566071" y="2530146"/>
                <a:ext cx="3045654"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A short and punchy expression of the change you want to see in society</a:t>
                </a:r>
              </a:p>
            </p:txBody>
          </p:sp>
          <p:sp>
            <p:nvSpPr>
              <p:cNvPr id="7" name="Rectangle: Rounded Corners 6">
                <a:extLst>
                  <a:ext uri="{FF2B5EF4-FFF2-40B4-BE49-F238E27FC236}">
                    <a16:creationId xmlns:a16="http://schemas.microsoft.com/office/drawing/2014/main" id="{E17B56FC-E7F7-42B8-9E93-02059D02FDE7}"/>
                  </a:ext>
                </a:extLst>
              </p:cNvPr>
              <p:cNvSpPr/>
              <p:nvPr/>
            </p:nvSpPr>
            <p:spPr>
              <a:xfrm>
                <a:off x="364664" y="2530955"/>
                <a:ext cx="3073069"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A succinct expression of who you are here to benefit and their need(s) </a:t>
                </a:r>
              </a:p>
            </p:txBody>
          </p:sp>
        </p:grpSp>
        <p:sp>
          <p:nvSpPr>
            <p:cNvPr id="15" name="Rectangle: Rounded Corners 14">
              <a:extLst>
                <a:ext uri="{FF2B5EF4-FFF2-40B4-BE49-F238E27FC236}">
                  <a16:creationId xmlns:a16="http://schemas.microsoft.com/office/drawing/2014/main" id="{FE5BB6B7-59A2-4298-B0E0-0F23A7C254F2}"/>
                </a:ext>
              </a:extLst>
            </p:cNvPr>
            <p:cNvSpPr/>
            <p:nvPr/>
          </p:nvSpPr>
          <p:spPr>
            <a:xfrm>
              <a:off x="424390" y="982598"/>
              <a:ext cx="3013015"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C4B"/>
                  </a:solidFill>
                  <a:effectLst/>
                  <a:uLnTx/>
                  <a:uFillTx/>
                  <a:latin typeface="Raleway SemiBold"/>
                  <a:ea typeface="+mn-ea"/>
                  <a:cs typeface="+mn-cs"/>
                </a:rPr>
                <a:t>(Target Population)</a:t>
              </a:r>
            </a:p>
          </p:txBody>
        </p:sp>
        <p:sp>
          <p:nvSpPr>
            <p:cNvPr id="16" name="Rectangle: Rounded Corners 15">
              <a:extLst>
                <a:ext uri="{FF2B5EF4-FFF2-40B4-BE49-F238E27FC236}">
                  <a16:creationId xmlns:a16="http://schemas.microsoft.com/office/drawing/2014/main" id="{1FB4F6F5-6CB1-4AC9-AD0C-BE10B3608B51}"/>
                </a:ext>
              </a:extLst>
            </p:cNvPr>
            <p:cNvSpPr/>
            <p:nvPr/>
          </p:nvSpPr>
          <p:spPr>
            <a:xfrm>
              <a:off x="3625795" y="995827"/>
              <a:ext cx="3022137"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VISION</a:t>
              </a:r>
            </a:p>
          </p:txBody>
        </p:sp>
        <p:sp>
          <p:nvSpPr>
            <p:cNvPr id="17" name="Rectangle: Rounded Corners 16">
              <a:extLst>
                <a:ext uri="{FF2B5EF4-FFF2-40B4-BE49-F238E27FC236}">
                  <a16:creationId xmlns:a16="http://schemas.microsoft.com/office/drawing/2014/main" id="{3B7F771F-9B08-41B8-9EB4-E6FBE0E5DA31}"/>
                </a:ext>
              </a:extLst>
            </p:cNvPr>
            <p:cNvSpPr/>
            <p:nvPr/>
          </p:nvSpPr>
          <p:spPr>
            <a:xfrm>
              <a:off x="6799788" y="982598"/>
              <a:ext cx="4144370"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PURPOSE</a:t>
              </a:r>
            </a:p>
          </p:txBody>
        </p:sp>
      </p:grpSp>
      <p:sp>
        <p:nvSpPr>
          <p:cNvPr id="3" name="Rectangle: Rounded Corners 2">
            <a:extLst>
              <a:ext uri="{FF2B5EF4-FFF2-40B4-BE49-F238E27FC236}">
                <a16:creationId xmlns:a16="http://schemas.microsoft.com/office/drawing/2014/main" id="{CB83BB89-0F05-2B4F-9AB7-BBB35E99A4D4}"/>
              </a:ext>
            </a:extLst>
          </p:cNvPr>
          <p:cNvSpPr/>
          <p:nvPr/>
        </p:nvSpPr>
        <p:spPr>
          <a:xfrm>
            <a:off x="1897311" y="4261094"/>
            <a:ext cx="2454397" cy="1630647"/>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Environment, STEM, Poverty, Education, Net-Zero, Hydrogen</a:t>
            </a:r>
          </a:p>
        </p:txBody>
      </p:sp>
      <p:sp>
        <p:nvSpPr>
          <p:cNvPr id="4" name="Rectangle: Rounded Corners 3">
            <a:extLst>
              <a:ext uri="{FF2B5EF4-FFF2-40B4-BE49-F238E27FC236}">
                <a16:creationId xmlns:a16="http://schemas.microsoft.com/office/drawing/2014/main" id="{C188B2D9-03B2-CF40-8CBE-EF621078D360}"/>
              </a:ext>
            </a:extLst>
          </p:cNvPr>
          <p:cNvSpPr/>
          <p:nvPr/>
        </p:nvSpPr>
        <p:spPr>
          <a:xfrm>
            <a:off x="4455130" y="4261094"/>
            <a:ext cx="2454398" cy="1630647"/>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To make a positive and lasting difference to local communities and the wider society</a:t>
            </a:r>
          </a:p>
        </p:txBody>
      </p:sp>
      <p:sp>
        <p:nvSpPr>
          <p:cNvPr id="5" name="Rectangle: Rounded Corners 4">
            <a:extLst>
              <a:ext uri="{FF2B5EF4-FFF2-40B4-BE49-F238E27FC236}">
                <a16:creationId xmlns:a16="http://schemas.microsoft.com/office/drawing/2014/main" id="{C258024F-151D-4C45-A7D4-9C7B546B7D89}"/>
              </a:ext>
            </a:extLst>
          </p:cNvPr>
          <p:cNvSpPr/>
          <p:nvPr/>
        </p:nvSpPr>
        <p:spPr>
          <a:xfrm>
            <a:off x="7012951" y="4261094"/>
            <a:ext cx="3339818" cy="1630648"/>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To make a positive difference by partnering with organisations on initiatives that will enable long-term public benefit, as well as delivering grants to organisations, charities and trusts via our charity partner​</a:t>
            </a:r>
          </a:p>
        </p:txBody>
      </p:sp>
      <p:sp>
        <p:nvSpPr>
          <p:cNvPr id="9" name="Rectangle 8">
            <a:extLst>
              <a:ext uri="{FF2B5EF4-FFF2-40B4-BE49-F238E27FC236}">
                <a16:creationId xmlns:a16="http://schemas.microsoft.com/office/drawing/2014/main" id="{12F50C6B-B89F-CF06-10A0-69F6AAD47DC6}"/>
              </a:ext>
            </a:extLst>
          </p:cNvPr>
          <p:cNvSpPr/>
          <p:nvPr/>
        </p:nvSpPr>
        <p:spPr>
          <a:xfrm>
            <a:off x="562407" y="495238"/>
            <a:ext cx="8029575" cy="65792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EB637F7-0F30-1720-E845-D6ADB5C5DA7F}"/>
              </a:ext>
            </a:extLst>
          </p:cNvPr>
          <p:cNvSpPr txBox="1">
            <a:spLocks/>
          </p:cNvSpPr>
          <p:nvPr/>
        </p:nvSpPr>
        <p:spPr>
          <a:xfrm>
            <a:off x="653285" y="532099"/>
            <a:ext cx="8029575" cy="584200"/>
          </a:xfrm>
          <a:solidFill>
            <a:schemeClr val="accent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200" b="1">
                <a:latin typeface="Raleway" pitchFamily="2" charset="77"/>
              </a:rPr>
              <a:t>Getting clear on function – before </a:t>
            </a:r>
          </a:p>
        </p:txBody>
      </p:sp>
      <p:sp>
        <p:nvSpPr>
          <p:cNvPr id="20" name="Right Arrow 19">
            <a:extLst>
              <a:ext uri="{FF2B5EF4-FFF2-40B4-BE49-F238E27FC236}">
                <a16:creationId xmlns:a16="http://schemas.microsoft.com/office/drawing/2014/main" id="{FB0B8380-7CE8-CC0A-195D-506B9ED9D124}"/>
              </a:ext>
            </a:extLst>
          </p:cNvPr>
          <p:cNvSpPr/>
          <p:nvPr/>
        </p:nvSpPr>
        <p:spPr>
          <a:xfrm>
            <a:off x="4193677" y="2255717"/>
            <a:ext cx="511278" cy="344129"/>
          </a:xfrm>
          <a:prstGeom prs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31B4F641-D62D-93F8-466E-BBBE4B4E7031}"/>
              </a:ext>
            </a:extLst>
          </p:cNvPr>
          <p:cNvSpPr/>
          <p:nvPr/>
        </p:nvSpPr>
        <p:spPr>
          <a:xfrm>
            <a:off x="6779402" y="2255717"/>
            <a:ext cx="511278" cy="344129"/>
          </a:xfrm>
          <a:prstGeom prs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15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261305E-4077-4FFA-8AB0-8667FF6EC49D}"/>
              </a:ext>
            </a:extLst>
          </p:cNvPr>
          <p:cNvGrpSpPr/>
          <p:nvPr/>
        </p:nvGrpSpPr>
        <p:grpSpPr>
          <a:xfrm>
            <a:off x="2573026" y="2004744"/>
            <a:ext cx="8477547" cy="1833007"/>
            <a:chOff x="424390" y="982598"/>
            <a:chExt cx="10519768" cy="2044559"/>
          </a:xfrm>
        </p:grpSpPr>
        <p:grpSp>
          <p:nvGrpSpPr>
            <p:cNvPr id="8" name="Group 7">
              <a:extLst>
                <a:ext uri="{FF2B5EF4-FFF2-40B4-BE49-F238E27FC236}">
                  <a16:creationId xmlns:a16="http://schemas.microsoft.com/office/drawing/2014/main" id="{43FD3259-98F6-41C7-9F3C-5D2B6DB293E6}"/>
                </a:ext>
              </a:extLst>
            </p:cNvPr>
            <p:cNvGrpSpPr/>
            <p:nvPr/>
          </p:nvGrpSpPr>
          <p:grpSpPr>
            <a:xfrm>
              <a:off x="424390" y="2036391"/>
              <a:ext cx="10519768" cy="990766"/>
              <a:chOff x="364664" y="2518954"/>
              <a:chExt cx="10519768" cy="990766"/>
            </a:xfrm>
          </p:grpSpPr>
          <p:sp>
            <p:nvSpPr>
              <p:cNvPr id="13" name="Rectangle: Rounded Corners 12">
                <a:extLst>
                  <a:ext uri="{FF2B5EF4-FFF2-40B4-BE49-F238E27FC236}">
                    <a16:creationId xmlns:a16="http://schemas.microsoft.com/office/drawing/2014/main" id="{8E76D410-35B2-45B6-814C-B7B6A9017ECE}"/>
                  </a:ext>
                </a:extLst>
              </p:cNvPr>
              <p:cNvSpPr/>
              <p:nvPr/>
            </p:nvSpPr>
            <p:spPr>
              <a:xfrm>
                <a:off x="6740061" y="2518954"/>
                <a:ext cx="4144371"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Your role in achieving that change (how you will achieve your vision)</a:t>
                </a:r>
              </a:p>
            </p:txBody>
          </p:sp>
          <p:sp>
            <p:nvSpPr>
              <p:cNvPr id="12" name="Rectangle: Rounded Corners 11">
                <a:extLst>
                  <a:ext uri="{FF2B5EF4-FFF2-40B4-BE49-F238E27FC236}">
                    <a16:creationId xmlns:a16="http://schemas.microsoft.com/office/drawing/2014/main" id="{074ACA56-8FE4-4380-B58F-1FB99C01992E}"/>
                  </a:ext>
                </a:extLst>
              </p:cNvPr>
              <p:cNvSpPr/>
              <p:nvPr/>
            </p:nvSpPr>
            <p:spPr>
              <a:xfrm>
                <a:off x="3566071" y="2530146"/>
                <a:ext cx="3045654"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A short and punchy expression of the change you want to see in society</a:t>
                </a:r>
              </a:p>
            </p:txBody>
          </p:sp>
          <p:sp>
            <p:nvSpPr>
              <p:cNvPr id="7" name="Rectangle: Rounded Corners 6">
                <a:extLst>
                  <a:ext uri="{FF2B5EF4-FFF2-40B4-BE49-F238E27FC236}">
                    <a16:creationId xmlns:a16="http://schemas.microsoft.com/office/drawing/2014/main" id="{E17B56FC-E7F7-42B8-9E93-02059D02FDE7}"/>
                  </a:ext>
                </a:extLst>
              </p:cNvPr>
              <p:cNvSpPr/>
              <p:nvPr/>
            </p:nvSpPr>
            <p:spPr>
              <a:xfrm>
                <a:off x="364664" y="2530955"/>
                <a:ext cx="3073069" cy="978765"/>
              </a:xfrm>
              <a:prstGeom prst="roundRect">
                <a:avLst/>
              </a:prstGeom>
              <a:solidFill>
                <a:schemeClr val="bg1">
                  <a:lumMod val="7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lumMod val="50000"/>
                        <a:lumOff val="50000"/>
                      </a:prstClr>
                    </a:solidFill>
                    <a:effectLst/>
                    <a:uLnTx/>
                    <a:uFillTx/>
                    <a:latin typeface="Raleway SemiBold"/>
                    <a:ea typeface="+mn-ea"/>
                    <a:cs typeface="+mn-cs"/>
                  </a:rPr>
                  <a:t>A succinct expression of who you are here to benefit and their need(s) </a:t>
                </a:r>
              </a:p>
            </p:txBody>
          </p:sp>
        </p:grpSp>
        <p:sp>
          <p:nvSpPr>
            <p:cNvPr id="15" name="Rectangle: Rounded Corners 14">
              <a:extLst>
                <a:ext uri="{FF2B5EF4-FFF2-40B4-BE49-F238E27FC236}">
                  <a16:creationId xmlns:a16="http://schemas.microsoft.com/office/drawing/2014/main" id="{FE5BB6B7-59A2-4298-B0E0-0F23A7C254F2}"/>
                </a:ext>
              </a:extLst>
            </p:cNvPr>
            <p:cNvSpPr/>
            <p:nvPr/>
          </p:nvSpPr>
          <p:spPr>
            <a:xfrm>
              <a:off x="424390" y="982598"/>
              <a:ext cx="3013015"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C4B"/>
                  </a:solidFill>
                  <a:effectLst/>
                  <a:uLnTx/>
                  <a:uFillTx/>
                  <a:latin typeface="Raleway SemiBold"/>
                  <a:ea typeface="+mn-ea"/>
                  <a:cs typeface="+mn-cs"/>
                </a:rPr>
                <a:t>(Target Population)</a:t>
              </a:r>
            </a:p>
          </p:txBody>
        </p:sp>
        <p:sp>
          <p:nvSpPr>
            <p:cNvPr id="16" name="Rectangle: Rounded Corners 15">
              <a:extLst>
                <a:ext uri="{FF2B5EF4-FFF2-40B4-BE49-F238E27FC236}">
                  <a16:creationId xmlns:a16="http://schemas.microsoft.com/office/drawing/2014/main" id="{1FB4F6F5-6CB1-4AC9-AD0C-BE10B3608B51}"/>
                </a:ext>
              </a:extLst>
            </p:cNvPr>
            <p:cNvSpPr/>
            <p:nvPr/>
          </p:nvSpPr>
          <p:spPr>
            <a:xfrm>
              <a:off x="3625795" y="995827"/>
              <a:ext cx="3022137"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VISION</a:t>
              </a:r>
            </a:p>
          </p:txBody>
        </p:sp>
        <p:sp>
          <p:nvSpPr>
            <p:cNvPr id="17" name="Rectangle: Rounded Corners 16">
              <a:extLst>
                <a:ext uri="{FF2B5EF4-FFF2-40B4-BE49-F238E27FC236}">
                  <a16:creationId xmlns:a16="http://schemas.microsoft.com/office/drawing/2014/main" id="{3B7F771F-9B08-41B8-9EB4-E6FBE0E5DA31}"/>
                </a:ext>
              </a:extLst>
            </p:cNvPr>
            <p:cNvSpPr/>
            <p:nvPr/>
          </p:nvSpPr>
          <p:spPr>
            <a:xfrm>
              <a:off x="6799788" y="982598"/>
              <a:ext cx="4144370" cy="855838"/>
            </a:xfrm>
            <a:prstGeom prst="roundRect">
              <a:avLst/>
            </a:prstGeom>
            <a:solidFill>
              <a:srgbClr val="EFBA24"/>
            </a:solidFill>
            <a:ln>
              <a:solidFill>
                <a:srgbClr val="EFB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242C4B"/>
                  </a:solidFill>
                  <a:effectLst/>
                  <a:uLnTx/>
                  <a:uFillTx/>
                  <a:latin typeface="Raleway SemiBold"/>
                  <a:ea typeface="+mn-ea"/>
                  <a:cs typeface="+mn-cs"/>
                </a:rPr>
                <a:t>PURPOSE</a:t>
              </a:r>
            </a:p>
          </p:txBody>
        </p:sp>
      </p:grpSp>
      <p:pic>
        <p:nvPicPr>
          <p:cNvPr id="1026" name="Picture 2" descr="Cadent Foundation | Cadent">
            <a:extLst>
              <a:ext uri="{FF2B5EF4-FFF2-40B4-BE49-F238E27FC236}">
                <a16:creationId xmlns:a16="http://schemas.microsoft.com/office/drawing/2014/main" id="{1256E596-AF68-4B55-AB72-614911CE5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3" y="4437471"/>
            <a:ext cx="2231706" cy="84146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E0E4E376-0502-4B30-ADCC-47D4C86F9A6F}"/>
              </a:ext>
            </a:extLst>
          </p:cNvPr>
          <p:cNvSpPr/>
          <p:nvPr/>
        </p:nvSpPr>
        <p:spPr>
          <a:xfrm>
            <a:off x="2573026" y="4583013"/>
            <a:ext cx="2454397" cy="877492"/>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People living in fuel poverty</a:t>
            </a:r>
          </a:p>
        </p:txBody>
      </p:sp>
      <p:sp>
        <p:nvSpPr>
          <p:cNvPr id="23" name="Rectangle: Rounded Corners 22">
            <a:extLst>
              <a:ext uri="{FF2B5EF4-FFF2-40B4-BE49-F238E27FC236}">
                <a16:creationId xmlns:a16="http://schemas.microsoft.com/office/drawing/2014/main" id="{595819A6-50AA-4883-8875-DDEA60C60157}"/>
              </a:ext>
            </a:extLst>
          </p:cNvPr>
          <p:cNvSpPr/>
          <p:nvPr/>
        </p:nvSpPr>
        <p:spPr>
          <a:xfrm>
            <a:off x="5102043" y="4583013"/>
            <a:ext cx="2483199" cy="877492"/>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A future without fuel poverty</a:t>
            </a:r>
          </a:p>
        </p:txBody>
      </p:sp>
      <p:sp>
        <p:nvSpPr>
          <p:cNvPr id="24" name="Rectangle: Rounded Corners 23">
            <a:extLst>
              <a:ext uri="{FF2B5EF4-FFF2-40B4-BE49-F238E27FC236}">
                <a16:creationId xmlns:a16="http://schemas.microsoft.com/office/drawing/2014/main" id="{AD1400C0-524C-46A4-A43A-53312CD16072}"/>
              </a:ext>
            </a:extLst>
          </p:cNvPr>
          <p:cNvSpPr/>
          <p:nvPr/>
        </p:nvSpPr>
        <p:spPr>
          <a:xfrm>
            <a:off x="7688667" y="4583013"/>
            <a:ext cx="3339817" cy="877492"/>
          </a:xfrm>
          <a:prstGeom prst="roundRect">
            <a:avLst/>
          </a:prstGeom>
          <a:solidFill>
            <a:schemeClr val="accent2">
              <a:lumMod val="60000"/>
              <a:lumOff val="40000"/>
              <a:alpha val="5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42C4B"/>
                </a:solidFill>
                <a:effectLst/>
                <a:uLnTx/>
                <a:uFillTx/>
                <a:latin typeface="Raleway SemiBold"/>
                <a:ea typeface="+mn-ea"/>
                <a:cs typeface="+mn-cs"/>
              </a:rPr>
              <a:t>To help households find sustainable solutions to fuel poverty</a:t>
            </a:r>
          </a:p>
        </p:txBody>
      </p:sp>
      <p:sp>
        <p:nvSpPr>
          <p:cNvPr id="9" name="Rectangle 8">
            <a:extLst>
              <a:ext uri="{FF2B5EF4-FFF2-40B4-BE49-F238E27FC236}">
                <a16:creationId xmlns:a16="http://schemas.microsoft.com/office/drawing/2014/main" id="{12F50C6B-B89F-CF06-10A0-69F6AAD47DC6}"/>
              </a:ext>
            </a:extLst>
          </p:cNvPr>
          <p:cNvSpPr/>
          <p:nvPr/>
        </p:nvSpPr>
        <p:spPr>
          <a:xfrm>
            <a:off x="562407" y="495238"/>
            <a:ext cx="8029575" cy="65792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EB637F7-0F30-1720-E845-D6ADB5C5DA7F}"/>
              </a:ext>
            </a:extLst>
          </p:cNvPr>
          <p:cNvSpPr txBox="1">
            <a:spLocks/>
          </p:cNvSpPr>
          <p:nvPr/>
        </p:nvSpPr>
        <p:spPr>
          <a:xfrm>
            <a:off x="653285" y="532099"/>
            <a:ext cx="8029575" cy="584200"/>
          </a:xfrm>
          <a:solidFill>
            <a:schemeClr val="accent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200" b="1">
                <a:latin typeface="Raleway" pitchFamily="2" charset="77"/>
              </a:rPr>
              <a:t>Getting clear on function - after</a:t>
            </a:r>
          </a:p>
        </p:txBody>
      </p:sp>
      <p:sp>
        <p:nvSpPr>
          <p:cNvPr id="20" name="Right Arrow 19">
            <a:extLst>
              <a:ext uri="{FF2B5EF4-FFF2-40B4-BE49-F238E27FC236}">
                <a16:creationId xmlns:a16="http://schemas.microsoft.com/office/drawing/2014/main" id="{FB0B8380-7CE8-CC0A-195D-506B9ED9D124}"/>
              </a:ext>
            </a:extLst>
          </p:cNvPr>
          <p:cNvSpPr/>
          <p:nvPr/>
        </p:nvSpPr>
        <p:spPr>
          <a:xfrm>
            <a:off x="4847303" y="2281899"/>
            <a:ext cx="511278" cy="344129"/>
          </a:xfrm>
          <a:prstGeom prs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31B4F641-D62D-93F8-466E-BBBE4B4E7031}"/>
              </a:ext>
            </a:extLst>
          </p:cNvPr>
          <p:cNvSpPr/>
          <p:nvPr/>
        </p:nvSpPr>
        <p:spPr>
          <a:xfrm>
            <a:off x="7433028" y="2281899"/>
            <a:ext cx="511278" cy="344129"/>
          </a:xfrm>
          <a:prstGeom prs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97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AAA126-A964-49C2-B92D-452BA421A326}"/>
              </a:ext>
            </a:extLst>
          </p:cNvPr>
          <p:cNvSpPr>
            <a:spLocks noGrp="1"/>
          </p:cNvSpPr>
          <p:nvPr>
            <p:ph sz="quarter" idx="11"/>
          </p:nvPr>
        </p:nvSpPr>
        <p:spPr>
          <a:xfrm>
            <a:off x="6888674" y="3471023"/>
            <a:ext cx="1545616" cy="535531"/>
          </a:xfrm>
          <a:noFill/>
        </p:spPr>
        <p:txBody>
          <a:bodyPr/>
          <a:lstStyle/>
          <a:p>
            <a:r>
              <a:rPr lang="en-GB"/>
              <a:t>Impact</a:t>
            </a:r>
            <a:endParaRPr lang="en-ZM"/>
          </a:p>
        </p:txBody>
      </p:sp>
    </p:spTree>
    <p:extLst>
      <p:ext uri="{BB962C8B-B14F-4D97-AF65-F5344CB8AC3E}">
        <p14:creationId xmlns:p14="http://schemas.microsoft.com/office/powerpoint/2010/main" val="261126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6095490" y="383201"/>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09009" y="-4475488"/>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4042229" y="2531428"/>
            <a:ext cx="4208203" cy="954107"/>
          </a:xfrm>
          <a:prstGeom prst="rect">
            <a:avLst/>
          </a:prstGeom>
          <a:noFill/>
        </p:spPr>
        <p:txBody>
          <a:bodyPr wrap="none" rtlCol="0">
            <a:spAutoFit/>
          </a:bodyPr>
          <a:lstStyle/>
          <a:p>
            <a:pPr algn="ctr"/>
            <a:r>
              <a:rPr lang="en-US" sz="2800" b="1">
                <a:latin typeface="Raleway" pitchFamily="2" charset="77"/>
              </a:rPr>
              <a:t>Are you having impact?</a:t>
            </a:r>
          </a:p>
          <a:p>
            <a:pPr algn="ctr"/>
            <a:r>
              <a:rPr lang="en-US" sz="2800" b="1">
                <a:latin typeface="Raleway" pitchFamily="2" charset="77"/>
              </a:rPr>
              <a:t>How do you know?</a:t>
            </a:r>
          </a:p>
        </p:txBody>
      </p:sp>
    </p:spTree>
    <p:extLst>
      <p:ext uri="{BB962C8B-B14F-4D97-AF65-F5344CB8AC3E}">
        <p14:creationId xmlns:p14="http://schemas.microsoft.com/office/powerpoint/2010/main" val="396065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B4B138-0557-4321-97B7-99F1CD1E5562}"/>
              </a:ext>
            </a:extLst>
          </p:cNvPr>
          <p:cNvSpPr>
            <a:spLocks noGrp="1"/>
          </p:cNvSpPr>
          <p:nvPr>
            <p:ph sz="quarter" idx="11"/>
          </p:nvPr>
        </p:nvSpPr>
        <p:spPr>
          <a:xfrm>
            <a:off x="313751" y="319373"/>
            <a:ext cx="4794277" cy="416351"/>
          </a:xfrm>
          <a:solidFill>
            <a:srgbClr val="252B4B"/>
          </a:solidFill>
          <a:ln>
            <a:solidFill>
              <a:srgbClr val="252B4B"/>
            </a:solidFill>
          </a:ln>
        </p:spPr>
        <p:txBody>
          <a:bodyPr/>
          <a:lstStyle/>
          <a:p>
            <a:r>
              <a:rPr lang="en-GB" sz="2400">
                <a:solidFill>
                  <a:srgbClr val="EFBA24"/>
                </a:solidFill>
              </a:rPr>
              <a:t>Ellen MacArthur Cancer Trust</a:t>
            </a:r>
          </a:p>
        </p:txBody>
      </p:sp>
      <p:pic>
        <p:nvPicPr>
          <p:cNvPr id="5" name="Picture 4" descr="Timeline&#10;&#10;Description automatically generated">
            <a:extLst>
              <a:ext uri="{FF2B5EF4-FFF2-40B4-BE49-F238E27FC236}">
                <a16:creationId xmlns:a16="http://schemas.microsoft.com/office/drawing/2014/main" id="{CEFF592B-4CB3-48A7-8654-5BAD217BB134}"/>
              </a:ext>
            </a:extLst>
          </p:cNvPr>
          <p:cNvPicPr>
            <a:picLocks noChangeAspect="1"/>
          </p:cNvPicPr>
          <p:nvPr/>
        </p:nvPicPr>
        <p:blipFill rotWithShape="1">
          <a:blip r:embed="rId3"/>
          <a:srcRect t="11970" b="7879"/>
          <a:stretch/>
        </p:blipFill>
        <p:spPr>
          <a:xfrm>
            <a:off x="1857828" y="904569"/>
            <a:ext cx="8604347" cy="4876800"/>
          </a:xfrm>
          <a:prstGeom prst="rect">
            <a:avLst/>
          </a:prstGeom>
        </p:spPr>
      </p:pic>
      <p:sp>
        <p:nvSpPr>
          <p:cNvPr id="2" name="Left Arrow 1">
            <a:extLst>
              <a:ext uri="{FF2B5EF4-FFF2-40B4-BE49-F238E27FC236}">
                <a16:creationId xmlns:a16="http://schemas.microsoft.com/office/drawing/2014/main" id="{5E602A0B-CA69-E8EA-82B9-EFBD69260463}"/>
              </a:ext>
            </a:extLst>
          </p:cNvPr>
          <p:cNvSpPr/>
          <p:nvPr/>
        </p:nvSpPr>
        <p:spPr>
          <a:xfrm>
            <a:off x="2197601" y="5781369"/>
            <a:ext cx="7924800" cy="589936"/>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92223181-5F1F-7192-357D-45B45250EBFC}"/>
              </a:ext>
            </a:extLst>
          </p:cNvPr>
          <p:cNvSpPr/>
          <p:nvPr/>
        </p:nvSpPr>
        <p:spPr>
          <a:xfrm>
            <a:off x="2271252" y="6258408"/>
            <a:ext cx="7934632" cy="59959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7F9537-479A-33EE-273A-186D07E5B755}"/>
              </a:ext>
            </a:extLst>
          </p:cNvPr>
          <p:cNvSpPr txBox="1"/>
          <p:nvPr/>
        </p:nvSpPr>
        <p:spPr>
          <a:xfrm>
            <a:off x="3180827" y="5891671"/>
            <a:ext cx="5958348" cy="369332"/>
          </a:xfrm>
          <a:prstGeom prst="rect">
            <a:avLst/>
          </a:prstGeom>
          <a:noFill/>
        </p:spPr>
        <p:txBody>
          <a:bodyPr wrap="square" rtlCol="0">
            <a:spAutoFit/>
          </a:bodyPr>
          <a:lstStyle/>
          <a:p>
            <a:pPr algn="ctr"/>
            <a:r>
              <a:rPr lang="en-US">
                <a:solidFill>
                  <a:schemeClr val="bg1"/>
                </a:solidFill>
                <a:latin typeface="Raleway" pitchFamily="2" charset="77"/>
              </a:rPr>
              <a:t>Develop your Theory of Change – Function/Why?</a:t>
            </a:r>
          </a:p>
        </p:txBody>
      </p:sp>
      <p:sp>
        <p:nvSpPr>
          <p:cNvPr id="7" name="TextBox 6">
            <a:extLst>
              <a:ext uri="{FF2B5EF4-FFF2-40B4-BE49-F238E27FC236}">
                <a16:creationId xmlns:a16="http://schemas.microsoft.com/office/drawing/2014/main" id="{F7BD1601-129F-615E-510F-3DF059BA95C1}"/>
              </a:ext>
            </a:extLst>
          </p:cNvPr>
          <p:cNvSpPr txBox="1"/>
          <p:nvPr/>
        </p:nvSpPr>
        <p:spPr>
          <a:xfrm>
            <a:off x="3180827" y="6373538"/>
            <a:ext cx="5958348" cy="369332"/>
          </a:xfrm>
          <a:prstGeom prst="rect">
            <a:avLst/>
          </a:prstGeom>
          <a:noFill/>
        </p:spPr>
        <p:txBody>
          <a:bodyPr wrap="square" rtlCol="0">
            <a:spAutoFit/>
          </a:bodyPr>
          <a:lstStyle/>
          <a:p>
            <a:pPr algn="ctr"/>
            <a:r>
              <a:rPr lang="en-US">
                <a:solidFill>
                  <a:schemeClr val="bg1"/>
                </a:solidFill>
                <a:latin typeface="Raleway" pitchFamily="2" charset="77"/>
              </a:rPr>
              <a:t>Deliver your Theory of Change – Form/How?</a:t>
            </a:r>
          </a:p>
        </p:txBody>
      </p:sp>
    </p:spTree>
    <p:extLst>
      <p:ext uri="{BB962C8B-B14F-4D97-AF65-F5344CB8AC3E}">
        <p14:creationId xmlns:p14="http://schemas.microsoft.com/office/powerpoint/2010/main" val="96665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679958" y="399243"/>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09009" y="-4475488"/>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4269218" y="2807875"/>
            <a:ext cx="3653564" cy="523220"/>
          </a:xfrm>
          <a:prstGeom prst="rect">
            <a:avLst/>
          </a:prstGeom>
          <a:noFill/>
        </p:spPr>
        <p:txBody>
          <a:bodyPr wrap="none" rtlCol="0">
            <a:spAutoFit/>
          </a:bodyPr>
          <a:lstStyle/>
          <a:p>
            <a:pPr algn="ctr"/>
            <a:r>
              <a:rPr lang="en-US" sz="2800" b="1">
                <a:latin typeface="Raleway" pitchFamily="2" charset="77"/>
              </a:rPr>
              <a:t>Why does it matter?</a:t>
            </a:r>
          </a:p>
        </p:txBody>
      </p:sp>
    </p:spTree>
    <p:extLst>
      <p:ext uri="{BB962C8B-B14F-4D97-AF65-F5344CB8AC3E}">
        <p14:creationId xmlns:p14="http://schemas.microsoft.com/office/powerpoint/2010/main" val="288241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6095490" y="383201"/>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7929654" y="-5112480"/>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332175" y="475500"/>
            <a:ext cx="4280339" cy="523220"/>
          </a:xfrm>
          <a:prstGeom prst="rect">
            <a:avLst/>
          </a:prstGeom>
          <a:noFill/>
        </p:spPr>
        <p:txBody>
          <a:bodyPr wrap="none" rtlCol="0">
            <a:spAutoFit/>
          </a:bodyPr>
          <a:lstStyle/>
          <a:p>
            <a:r>
              <a:rPr lang="en-US" sz="2800" b="1">
                <a:latin typeface="Raleway" pitchFamily="2" charset="77"/>
              </a:rPr>
              <a:t>How does this help me?</a:t>
            </a:r>
          </a:p>
        </p:txBody>
      </p:sp>
      <p:graphicFrame>
        <p:nvGraphicFramePr>
          <p:cNvPr id="6" name="Diagram 5">
            <a:extLst>
              <a:ext uri="{FF2B5EF4-FFF2-40B4-BE49-F238E27FC236}">
                <a16:creationId xmlns:a16="http://schemas.microsoft.com/office/drawing/2014/main" id="{BB726476-554D-CEC5-ACB1-A8329FB5248D}"/>
              </a:ext>
            </a:extLst>
          </p:cNvPr>
          <p:cNvGraphicFramePr/>
          <p:nvPr>
            <p:extLst>
              <p:ext uri="{D42A27DB-BD31-4B8C-83A1-F6EECF244321}">
                <p14:modId xmlns:p14="http://schemas.microsoft.com/office/powerpoint/2010/main" val="2955311886"/>
              </p:ext>
            </p:extLst>
          </p:nvPr>
        </p:nvGraphicFramePr>
        <p:xfrm>
          <a:off x="548514" y="1146159"/>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Thumbs up sign with solid fill">
            <a:extLst>
              <a:ext uri="{FF2B5EF4-FFF2-40B4-BE49-F238E27FC236}">
                <a16:creationId xmlns:a16="http://schemas.microsoft.com/office/drawing/2014/main" id="{330C8823-695D-9A05-4D44-5C3EEFBAA9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4301" y="1461315"/>
            <a:ext cx="467811" cy="467811"/>
          </a:xfrm>
          <a:prstGeom prst="rect">
            <a:avLst/>
          </a:prstGeom>
          <a:effectLst>
            <a:outerShdw blurRad="50800" dist="38100" dir="2700000" algn="tl" rotWithShape="0">
              <a:prstClr val="black">
                <a:alpha val="40000"/>
              </a:prstClr>
            </a:outerShdw>
          </a:effectLst>
        </p:spPr>
      </p:pic>
      <p:pic>
        <p:nvPicPr>
          <p:cNvPr id="10" name="Graphic 9" descr="Thumbs up sign with solid fill">
            <a:extLst>
              <a:ext uri="{FF2B5EF4-FFF2-40B4-BE49-F238E27FC236}">
                <a16:creationId xmlns:a16="http://schemas.microsoft.com/office/drawing/2014/main" id="{9F720026-663E-5029-7B72-27DD54D593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2110" y="2308037"/>
            <a:ext cx="467811" cy="467811"/>
          </a:xfrm>
          <a:prstGeom prst="rect">
            <a:avLst/>
          </a:prstGeom>
          <a:effectLst>
            <a:outerShdw blurRad="50800" dist="38100" dir="2700000" algn="tl" rotWithShape="0">
              <a:prstClr val="black">
                <a:alpha val="40000"/>
              </a:prstClr>
            </a:outerShdw>
          </a:effectLst>
        </p:spPr>
      </p:pic>
      <p:pic>
        <p:nvPicPr>
          <p:cNvPr id="11" name="Graphic 10" descr="Thumbs up sign with solid fill">
            <a:extLst>
              <a:ext uri="{FF2B5EF4-FFF2-40B4-BE49-F238E27FC236}">
                <a16:creationId xmlns:a16="http://schemas.microsoft.com/office/drawing/2014/main" id="{FBE16D1A-1B38-49DF-745F-529266659E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016" y="3195094"/>
            <a:ext cx="467811" cy="467811"/>
          </a:xfrm>
          <a:prstGeom prst="rect">
            <a:avLst/>
          </a:prstGeom>
          <a:effectLst>
            <a:outerShdw blurRad="50800" dist="38100" dir="2700000" algn="tl" rotWithShape="0">
              <a:prstClr val="black">
                <a:alpha val="40000"/>
              </a:prstClr>
            </a:outerShdw>
          </a:effectLst>
        </p:spPr>
      </p:pic>
      <p:pic>
        <p:nvPicPr>
          <p:cNvPr id="12" name="Graphic 11" descr="Thumbs up sign with solid fill">
            <a:extLst>
              <a:ext uri="{FF2B5EF4-FFF2-40B4-BE49-F238E27FC236}">
                <a16:creationId xmlns:a16="http://schemas.microsoft.com/office/drawing/2014/main" id="{474F584B-5036-50A9-D771-1A7417DB89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35384" y="4030242"/>
            <a:ext cx="467811" cy="467811"/>
          </a:xfrm>
          <a:prstGeom prst="rect">
            <a:avLst/>
          </a:prstGeom>
          <a:effectLst>
            <a:outerShdw blurRad="50800" dist="38100" dir="2700000" algn="tl" rotWithShape="0">
              <a:prstClr val="black">
                <a:alpha val="40000"/>
              </a:prstClr>
            </a:outerShdw>
          </a:effectLst>
        </p:spPr>
      </p:pic>
      <p:pic>
        <p:nvPicPr>
          <p:cNvPr id="13" name="Graphic 12" descr="Thumbs up sign with solid fill">
            <a:extLst>
              <a:ext uri="{FF2B5EF4-FFF2-40B4-BE49-F238E27FC236}">
                <a16:creationId xmlns:a16="http://schemas.microsoft.com/office/drawing/2014/main" id="{20486030-8D4D-D6DA-4F17-CAAC2E47A2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2112" y="4873347"/>
            <a:ext cx="467811" cy="467811"/>
          </a:xfrm>
          <a:prstGeom prst="rect">
            <a:avLst/>
          </a:prstGeom>
          <a:effectLst>
            <a:outerShdw blurRad="50800" dist="38100" dir="2700000" algn="tl" rotWithShape="0">
              <a:prstClr val="black">
                <a:alpha val="40000"/>
              </a:prstClr>
            </a:outerShdw>
          </a:effectLst>
        </p:spPr>
      </p:pic>
      <p:pic>
        <p:nvPicPr>
          <p:cNvPr id="14" name="Graphic 13" descr="Thumbs up sign with solid fill">
            <a:extLst>
              <a:ext uri="{FF2B5EF4-FFF2-40B4-BE49-F238E27FC236}">
                <a16:creationId xmlns:a16="http://schemas.microsoft.com/office/drawing/2014/main" id="{0BB50F40-8627-39F8-0808-ADD4D7820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4301" y="5741896"/>
            <a:ext cx="467811" cy="4678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172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807548" y="399243"/>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09009" y="-4347897"/>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4043289" y="2905780"/>
            <a:ext cx="3722494" cy="523220"/>
          </a:xfrm>
          <a:prstGeom prst="rect">
            <a:avLst/>
          </a:prstGeom>
          <a:noFill/>
        </p:spPr>
        <p:txBody>
          <a:bodyPr wrap="none" rtlCol="0">
            <a:spAutoFit/>
          </a:bodyPr>
          <a:lstStyle/>
          <a:p>
            <a:pPr algn="ctr"/>
            <a:r>
              <a:rPr lang="en-US" sz="2800" b="1">
                <a:latin typeface="Raleway" pitchFamily="2" charset="77"/>
              </a:rPr>
              <a:t>The power of data … </a:t>
            </a:r>
          </a:p>
        </p:txBody>
      </p:sp>
    </p:spTree>
    <p:extLst>
      <p:ext uri="{BB962C8B-B14F-4D97-AF65-F5344CB8AC3E}">
        <p14:creationId xmlns:p14="http://schemas.microsoft.com/office/powerpoint/2010/main" val="199714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807549" y="483504"/>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15745" y="-4593475"/>
            <a:ext cx="12190980" cy="11933094"/>
          </a:xfrm>
          <a:prstGeom prst="rect">
            <a:avLst/>
          </a:prstGeom>
        </p:spPr>
      </p:pic>
      <p:sp>
        <p:nvSpPr>
          <p:cNvPr id="4" name="TextBox 3">
            <a:extLst>
              <a:ext uri="{FF2B5EF4-FFF2-40B4-BE49-F238E27FC236}">
                <a16:creationId xmlns:a16="http://schemas.microsoft.com/office/drawing/2014/main" id="{BCCE15D4-8806-50AB-19D5-FEEBEF4AA790}"/>
              </a:ext>
            </a:extLst>
          </p:cNvPr>
          <p:cNvSpPr txBox="1"/>
          <p:nvPr/>
        </p:nvSpPr>
        <p:spPr>
          <a:xfrm>
            <a:off x="1237513" y="8101318"/>
            <a:ext cx="5425678" cy="400110"/>
          </a:xfrm>
          <a:prstGeom prst="rect">
            <a:avLst/>
          </a:prstGeom>
          <a:noFill/>
        </p:spPr>
        <p:txBody>
          <a:bodyPr wrap="square">
            <a:spAutoFit/>
          </a:bodyPr>
          <a:lstStyle/>
          <a:p>
            <a:pPr algn="ctr"/>
            <a:r>
              <a:rPr lang="en-US" sz="2000" b="1">
                <a:latin typeface="Raleway" pitchFamily="2" charset="77"/>
              </a:rPr>
              <a:t>https://</a:t>
            </a:r>
            <a:r>
              <a:rPr lang="en-US" sz="2000" b="1" err="1">
                <a:latin typeface="Raleway" pitchFamily="2" charset="77"/>
              </a:rPr>
              <a:t>www.streetleague.co.uk</a:t>
            </a:r>
            <a:r>
              <a:rPr lang="en-US" sz="2000" b="1">
                <a:latin typeface="Raleway" pitchFamily="2" charset="77"/>
              </a:rPr>
              <a:t>/about</a:t>
            </a:r>
          </a:p>
        </p:txBody>
      </p:sp>
      <p:pic>
        <p:nvPicPr>
          <p:cNvPr id="6" name="Picture 5">
            <a:extLst>
              <a:ext uri="{FF2B5EF4-FFF2-40B4-BE49-F238E27FC236}">
                <a16:creationId xmlns:a16="http://schemas.microsoft.com/office/drawing/2014/main" id="{32AC26F8-D546-2307-CA05-EC5A46130E2B}"/>
              </a:ext>
            </a:extLst>
          </p:cNvPr>
          <p:cNvPicPr>
            <a:picLocks noChangeAspect="1"/>
          </p:cNvPicPr>
          <p:nvPr/>
        </p:nvPicPr>
        <p:blipFill>
          <a:blip r:embed="rId5"/>
          <a:stretch>
            <a:fillRect/>
          </a:stretch>
        </p:blipFill>
        <p:spPr>
          <a:xfrm>
            <a:off x="-1" y="0"/>
            <a:ext cx="12226051" cy="6858000"/>
          </a:xfrm>
          <a:prstGeom prst="rect">
            <a:avLst/>
          </a:prstGeom>
        </p:spPr>
      </p:pic>
      <p:sp>
        <p:nvSpPr>
          <p:cNvPr id="12" name="TextBox 11">
            <a:extLst>
              <a:ext uri="{FF2B5EF4-FFF2-40B4-BE49-F238E27FC236}">
                <a16:creationId xmlns:a16="http://schemas.microsoft.com/office/drawing/2014/main" id="{E40A63D0-4B41-F561-1082-A9E325DF936E}"/>
              </a:ext>
            </a:extLst>
          </p:cNvPr>
          <p:cNvSpPr txBox="1"/>
          <p:nvPr/>
        </p:nvSpPr>
        <p:spPr>
          <a:xfrm>
            <a:off x="-916426" y="5926831"/>
            <a:ext cx="14058900" cy="523220"/>
          </a:xfrm>
          <a:prstGeom prst="rect">
            <a:avLst/>
          </a:prstGeom>
          <a:noFill/>
        </p:spPr>
        <p:txBody>
          <a:bodyPr wrap="square">
            <a:spAutoFit/>
          </a:bodyPr>
          <a:lstStyle/>
          <a:p>
            <a:pPr algn="ctr"/>
            <a:r>
              <a:rPr lang="en-US" sz="2800" b="1">
                <a:solidFill>
                  <a:schemeClr val="bg1"/>
                </a:solidFill>
                <a:latin typeface="Raleway" pitchFamily="2" charset="77"/>
              </a:rPr>
              <a:t>https://</a:t>
            </a:r>
            <a:r>
              <a:rPr lang="en-US" sz="2800" b="1" err="1">
                <a:solidFill>
                  <a:schemeClr val="bg1"/>
                </a:solidFill>
                <a:latin typeface="Raleway" pitchFamily="2" charset="77"/>
              </a:rPr>
              <a:t>www.ellenmacarthurcancertrust.org</a:t>
            </a:r>
            <a:r>
              <a:rPr lang="en-US" sz="2800" b="1">
                <a:solidFill>
                  <a:schemeClr val="bg1"/>
                </a:solidFill>
                <a:latin typeface="Raleway" pitchFamily="2" charset="77"/>
              </a:rPr>
              <a:t>/impact/</a:t>
            </a:r>
          </a:p>
        </p:txBody>
      </p:sp>
    </p:spTree>
    <p:extLst>
      <p:ext uri="{BB962C8B-B14F-4D97-AF65-F5344CB8AC3E}">
        <p14:creationId xmlns:p14="http://schemas.microsoft.com/office/powerpoint/2010/main" val="410911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6095490" y="383201"/>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15745" y="-4593475"/>
            <a:ext cx="12190980" cy="11933094"/>
          </a:xfrm>
          <a:prstGeom prst="rect">
            <a:avLst/>
          </a:prstGeom>
        </p:spPr>
      </p:pic>
      <p:sp>
        <p:nvSpPr>
          <p:cNvPr id="4" name="TextBox 3">
            <a:extLst>
              <a:ext uri="{FF2B5EF4-FFF2-40B4-BE49-F238E27FC236}">
                <a16:creationId xmlns:a16="http://schemas.microsoft.com/office/drawing/2014/main" id="{BCCE15D4-8806-50AB-19D5-FEEBEF4AA790}"/>
              </a:ext>
            </a:extLst>
          </p:cNvPr>
          <p:cNvSpPr txBox="1"/>
          <p:nvPr/>
        </p:nvSpPr>
        <p:spPr>
          <a:xfrm>
            <a:off x="1237513" y="8101318"/>
            <a:ext cx="5425678" cy="400110"/>
          </a:xfrm>
          <a:prstGeom prst="rect">
            <a:avLst/>
          </a:prstGeom>
          <a:noFill/>
        </p:spPr>
        <p:txBody>
          <a:bodyPr wrap="square">
            <a:spAutoFit/>
          </a:bodyPr>
          <a:lstStyle/>
          <a:p>
            <a:pPr algn="ctr"/>
            <a:r>
              <a:rPr lang="en-US" sz="2000" b="1">
                <a:latin typeface="Raleway" pitchFamily="2" charset="77"/>
              </a:rPr>
              <a:t>https://</a:t>
            </a:r>
            <a:r>
              <a:rPr lang="en-US" sz="2000" b="1" err="1">
                <a:latin typeface="Raleway" pitchFamily="2" charset="77"/>
              </a:rPr>
              <a:t>www.streetleague.co.uk</a:t>
            </a:r>
            <a:r>
              <a:rPr lang="en-US" sz="2000" b="1">
                <a:latin typeface="Raleway" pitchFamily="2" charset="77"/>
              </a:rPr>
              <a:t>/about</a:t>
            </a:r>
          </a:p>
        </p:txBody>
      </p:sp>
      <p:pic>
        <p:nvPicPr>
          <p:cNvPr id="2" name="Picture 1">
            <a:extLst>
              <a:ext uri="{FF2B5EF4-FFF2-40B4-BE49-F238E27FC236}">
                <a16:creationId xmlns:a16="http://schemas.microsoft.com/office/drawing/2014/main" id="{FF3462FF-2859-2F88-2601-42D337A29CDA}"/>
              </a:ext>
            </a:extLst>
          </p:cNvPr>
          <p:cNvPicPr>
            <a:picLocks noChangeAspect="1"/>
          </p:cNvPicPr>
          <p:nvPr/>
        </p:nvPicPr>
        <p:blipFill>
          <a:blip r:embed="rId5"/>
          <a:stretch>
            <a:fillRect/>
          </a:stretch>
        </p:blipFill>
        <p:spPr>
          <a:xfrm>
            <a:off x="0" y="0"/>
            <a:ext cx="12192000" cy="6838900"/>
          </a:xfrm>
          <a:prstGeom prst="rect">
            <a:avLst/>
          </a:prstGeom>
        </p:spPr>
      </p:pic>
    </p:spTree>
    <p:extLst>
      <p:ext uri="{BB962C8B-B14F-4D97-AF65-F5344CB8AC3E}">
        <p14:creationId xmlns:p14="http://schemas.microsoft.com/office/powerpoint/2010/main" val="1923425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6E2D5D-4AC8-123B-EFA2-28D689165CFF}"/>
              </a:ext>
            </a:extLst>
          </p:cNvPr>
          <p:cNvSpPr txBox="1">
            <a:spLocks/>
          </p:cNvSpPr>
          <p:nvPr/>
        </p:nvSpPr>
        <p:spPr>
          <a:xfrm>
            <a:off x="597530" y="862726"/>
            <a:ext cx="6481696" cy="351144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endParaRPr>
          </a:p>
          <a:p>
            <a:r>
              <a:rPr lang="en-GB" sz="2800" kern="0">
                <a:solidFill>
                  <a:schemeClr val="tx1"/>
                </a:solidFill>
                <a:latin typeface="Raleway ExtraBold"/>
                <a:ea typeface="Times New Roman" panose="02020603050405020304" pitchFamily="18" charset="0"/>
                <a:cs typeface="Calibri"/>
              </a:rPr>
              <a:t>We help organisations better </a:t>
            </a:r>
            <a:r>
              <a:rPr lang="en-GB" sz="2800" b="1" kern="0">
                <a:solidFill>
                  <a:schemeClr val="tx1"/>
                </a:solidFill>
                <a:latin typeface="Raleway ExtraBold"/>
                <a:ea typeface="Times New Roman" panose="02020603050405020304" pitchFamily="18" charset="0"/>
                <a:cs typeface="Calibri"/>
              </a:rPr>
              <a:t>understand, measure and maximise your social impact.</a:t>
            </a:r>
          </a:p>
          <a:p>
            <a:endParaRPr lang="en-GB" sz="2800" b="1" kern="0">
              <a:solidFill>
                <a:schemeClr val="tx1"/>
              </a:solidFill>
              <a:latin typeface="Raleway ExtraBold"/>
              <a:ea typeface="Times New Roman" panose="02020603050405020304" pitchFamily="18" charset="0"/>
              <a:cs typeface="Calibri"/>
            </a:endParaRPr>
          </a:p>
          <a:p>
            <a:endParaRPr lang="en-GB" sz="2800" b="1" kern="0">
              <a:solidFill>
                <a:schemeClr val="tx1"/>
              </a:solidFill>
              <a:latin typeface="Raleway ExtraBold"/>
              <a:ea typeface="Times New Roman" panose="02020603050405020304" pitchFamily="18" charset="0"/>
              <a:cs typeface="Calibri"/>
            </a:endParaRPr>
          </a:p>
        </p:txBody>
      </p:sp>
      <p:pic>
        <p:nvPicPr>
          <p:cNvPr id="14" name="Picture 13" descr="A yellow hand drawn star&#10;&#10;Description automatically generated">
            <a:extLst>
              <a:ext uri="{FF2B5EF4-FFF2-40B4-BE49-F238E27FC236}">
                <a16:creationId xmlns:a16="http://schemas.microsoft.com/office/drawing/2014/main" id="{DD179C3C-44C5-A436-677C-B464F4C69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9370" y="-588732"/>
            <a:ext cx="12486285" cy="12222153"/>
          </a:xfrm>
          <a:prstGeom prst="rect">
            <a:avLst/>
          </a:prstGeom>
        </p:spPr>
      </p:pic>
      <p:sp>
        <p:nvSpPr>
          <p:cNvPr id="4" name="Content Placeholder 1">
            <a:extLst>
              <a:ext uri="{FF2B5EF4-FFF2-40B4-BE49-F238E27FC236}">
                <a16:creationId xmlns:a16="http://schemas.microsoft.com/office/drawing/2014/main" id="{B21E7D3F-15A6-C322-F5BB-D38353C1C5BC}"/>
              </a:ext>
            </a:extLst>
          </p:cNvPr>
          <p:cNvSpPr txBox="1">
            <a:spLocks/>
          </p:cNvSpPr>
          <p:nvPr/>
        </p:nvSpPr>
        <p:spPr>
          <a:xfrm>
            <a:off x="597530" y="3586636"/>
            <a:ext cx="5748771" cy="157507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en-GB" sz="1800">
                <a:solidFill>
                  <a:schemeClr val="tx1">
                    <a:lumMod val="50000"/>
                    <a:lumOff val="50000"/>
                  </a:schemeClr>
                </a:solidFill>
                <a:latin typeface="Raleway"/>
                <a:ea typeface="Calibri"/>
                <a:cs typeface="Arial"/>
              </a:rPr>
              <a:t>We develop simple and straightforward impact and measurement frameworks and use live data to help organisations tell a clearer impact story. </a:t>
            </a:r>
          </a:p>
        </p:txBody>
      </p:sp>
    </p:spTree>
    <p:extLst>
      <p:ext uri="{BB962C8B-B14F-4D97-AF65-F5344CB8AC3E}">
        <p14:creationId xmlns:p14="http://schemas.microsoft.com/office/powerpoint/2010/main" val="553528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8D0FD862-D2CC-4AC9-8A7F-435B20CD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310551"/>
          </a:xfrm>
          <a:prstGeom prst="rect">
            <a:avLst/>
          </a:prstGeom>
        </p:spPr>
      </p:pic>
    </p:spTree>
    <p:extLst>
      <p:ext uri="{BB962C8B-B14F-4D97-AF65-F5344CB8AC3E}">
        <p14:creationId xmlns:p14="http://schemas.microsoft.com/office/powerpoint/2010/main" val="288894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807548" y="399243"/>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209009" y="-4347897"/>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2140532" y="2905780"/>
            <a:ext cx="7528023" cy="523220"/>
          </a:xfrm>
          <a:prstGeom prst="rect">
            <a:avLst/>
          </a:prstGeom>
          <a:noFill/>
        </p:spPr>
        <p:txBody>
          <a:bodyPr wrap="none" rtlCol="0">
            <a:spAutoFit/>
          </a:bodyPr>
          <a:lstStyle/>
          <a:p>
            <a:pPr algn="ctr"/>
            <a:r>
              <a:rPr lang="en-US" sz="2800" b="1">
                <a:latin typeface="Raleway" pitchFamily="2" charset="77"/>
              </a:rPr>
              <a:t>Why is demonstrating impact so difficult?  </a:t>
            </a:r>
          </a:p>
        </p:txBody>
      </p:sp>
    </p:spTree>
    <p:extLst>
      <p:ext uri="{BB962C8B-B14F-4D97-AF65-F5344CB8AC3E}">
        <p14:creationId xmlns:p14="http://schemas.microsoft.com/office/powerpoint/2010/main" val="48033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yellow hand drawn star&#10;&#10;Description automatically generated">
            <a:extLst>
              <a:ext uri="{FF2B5EF4-FFF2-40B4-BE49-F238E27FC236}">
                <a16:creationId xmlns:a16="http://schemas.microsoft.com/office/drawing/2014/main" id="{495F95D8-C62D-BF8D-1C14-3688DECAF33E}"/>
              </a:ext>
            </a:extLst>
          </p:cNvPr>
          <p:cNvPicPr>
            <a:picLocks noChangeAspect="1"/>
          </p:cNvPicPr>
          <p:nvPr/>
        </p:nvPicPr>
        <p:blipFill>
          <a:blip r:embed="rId3">
            <a:biLevel thresh="75000"/>
            <a:alphaModFix amt="5000"/>
            <a:extLst>
              <a:ext uri="{28A0092B-C50C-407E-A947-70E740481C1C}">
                <a14:useLocalDpi xmlns:a14="http://schemas.microsoft.com/office/drawing/2010/main" val="0"/>
              </a:ext>
            </a:extLst>
          </a:blip>
          <a:stretch>
            <a:fillRect/>
          </a:stretch>
        </p:blipFill>
        <p:spPr>
          <a:xfrm rot="11929349">
            <a:off x="6209009" y="-4347897"/>
            <a:ext cx="12190980" cy="11933094"/>
          </a:xfrm>
          <a:prstGeom prst="rect">
            <a:avLst/>
          </a:prstGeom>
        </p:spPr>
      </p:pic>
      <p:sp>
        <p:nvSpPr>
          <p:cNvPr id="17" name="Pentagon 16">
            <a:extLst>
              <a:ext uri="{FF2B5EF4-FFF2-40B4-BE49-F238E27FC236}">
                <a16:creationId xmlns:a16="http://schemas.microsoft.com/office/drawing/2014/main" id="{A2C14635-C5EB-805B-98D8-599FF3E7F52B}"/>
              </a:ext>
            </a:extLst>
          </p:cNvPr>
          <p:cNvSpPr/>
          <p:nvPr/>
        </p:nvSpPr>
        <p:spPr>
          <a:xfrm>
            <a:off x="689165" y="1323130"/>
            <a:ext cx="1919281" cy="1078397"/>
          </a:xfrm>
          <a:prstGeom prst="homePlate">
            <a:avLst/>
          </a:prstGeom>
          <a:solidFill>
            <a:schemeClr val="accent3"/>
          </a:solidFill>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
        <p:nvSpPr>
          <p:cNvPr id="2" name="Slide Number Placeholder 1">
            <a:extLst>
              <a:ext uri="{FF2B5EF4-FFF2-40B4-BE49-F238E27FC236}">
                <a16:creationId xmlns:a16="http://schemas.microsoft.com/office/drawing/2014/main" id="{7A3E2303-A7C6-A574-0A81-077625B1F193}"/>
              </a:ext>
            </a:extLst>
          </p:cNvPr>
          <p:cNvSpPr>
            <a:spLocks noGrp="1"/>
          </p:cNvSpPr>
          <p:nvPr>
            <p:ph type="sldNum" sz="quarter" idx="12"/>
          </p:nvPr>
        </p:nvSpPr>
        <p:spPr/>
        <p:txBody>
          <a:bodyPr/>
          <a:lstStyle/>
          <a:p>
            <a:fld id="{8A7A6979-0714-4377-B894-6BE4C2D6E202}" type="slidenum">
              <a:rPr lang="en-US" smtClean="0"/>
              <a:t>22</a:t>
            </a:fld>
            <a:endParaRPr lang="en-US"/>
          </a:p>
        </p:txBody>
      </p:sp>
      <p:sp>
        <p:nvSpPr>
          <p:cNvPr id="5" name="TextBox 4">
            <a:extLst>
              <a:ext uri="{FF2B5EF4-FFF2-40B4-BE49-F238E27FC236}">
                <a16:creationId xmlns:a16="http://schemas.microsoft.com/office/drawing/2014/main" id="{5A8975F3-C0CA-3F0F-C2E8-634A1D8063EF}"/>
              </a:ext>
            </a:extLst>
          </p:cNvPr>
          <p:cNvSpPr txBox="1"/>
          <p:nvPr/>
        </p:nvSpPr>
        <p:spPr>
          <a:xfrm>
            <a:off x="648615" y="545352"/>
            <a:ext cx="3919663" cy="523220"/>
          </a:xfrm>
          <a:prstGeom prst="rect">
            <a:avLst/>
          </a:prstGeom>
          <a:noFill/>
        </p:spPr>
        <p:txBody>
          <a:bodyPr wrap="none" rtlCol="0">
            <a:spAutoFit/>
          </a:bodyPr>
          <a:lstStyle/>
          <a:p>
            <a:pPr algn="ctr"/>
            <a:r>
              <a:rPr lang="en-US" sz="2800" b="1">
                <a:latin typeface="Raleway" pitchFamily="2" charset="77"/>
              </a:rPr>
              <a:t>Why is it so difficult?  </a:t>
            </a:r>
          </a:p>
        </p:txBody>
      </p:sp>
      <p:sp>
        <p:nvSpPr>
          <p:cNvPr id="7" name="TextBox 6">
            <a:extLst>
              <a:ext uri="{FF2B5EF4-FFF2-40B4-BE49-F238E27FC236}">
                <a16:creationId xmlns:a16="http://schemas.microsoft.com/office/drawing/2014/main" id="{84CDCF2A-0F7B-6CEF-C324-E7A951324A38}"/>
              </a:ext>
            </a:extLst>
          </p:cNvPr>
          <p:cNvSpPr txBox="1"/>
          <p:nvPr/>
        </p:nvSpPr>
        <p:spPr>
          <a:xfrm>
            <a:off x="2915446" y="1422062"/>
            <a:ext cx="8968182" cy="923330"/>
          </a:xfrm>
          <a:prstGeom prst="rect">
            <a:avLst/>
          </a:prstGeom>
          <a:noFill/>
        </p:spPr>
        <p:txBody>
          <a:bodyPr wrap="square" rtlCol="0">
            <a:spAutoFit/>
          </a:bodyPr>
          <a:lstStyle/>
          <a:p>
            <a:r>
              <a:rPr lang="en-US">
                <a:latin typeface="Raleway" pitchFamily="2" charset="77"/>
              </a:rPr>
              <a:t>People are complicated! We operate in eco-systems. Change requires people to tap into more than one source of support or help. One organisation can not do it alone. Generally, organisations contribute to change, it is not fully attributable</a:t>
            </a:r>
          </a:p>
        </p:txBody>
      </p:sp>
      <p:sp>
        <p:nvSpPr>
          <p:cNvPr id="8" name="TextBox 7">
            <a:extLst>
              <a:ext uri="{FF2B5EF4-FFF2-40B4-BE49-F238E27FC236}">
                <a16:creationId xmlns:a16="http://schemas.microsoft.com/office/drawing/2014/main" id="{2FEAFE28-F03B-B73A-80F7-2AEDF5EA04A7}"/>
              </a:ext>
            </a:extLst>
          </p:cNvPr>
          <p:cNvSpPr txBox="1"/>
          <p:nvPr/>
        </p:nvSpPr>
        <p:spPr>
          <a:xfrm>
            <a:off x="2915446" y="2566700"/>
            <a:ext cx="8949042" cy="923330"/>
          </a:xfrm>
          <a:prstGeom prst="rect">
            <a:avLst/>
          </a:prstGeom>
          <a:noFill/>
        </p:spPr>
        <p:txBody>
          <a:bodyPr wrap="square" rtlCol="0">
            <a:spAutoFit/>
          </a:bodyPr>
          <a:lstStyle/>
          <a:p>
            <a:r>
              <a:rPr lang="en-US">
                <a:latin typeface="Raleway" pitchFamily="2" charset="77"/>
              </a:rPr>
              <a:t>Impact can take a long time to bring about as it often requires behaviour change – measuring impact years down the line requires us to plan and resource this in advance</a:t>
            </a:r>
          </a:p>
        </p:txBody>
      </p:sp>
      <p:sp>
        <p:nvSpPr>
          <p:cNvPr id="10" name="TextBox 9">
            <a:extLst>
              <a:ext uri="{FF2B5EF4-FFF2-40B4-BE49-F238E27FC236}">
                <a16:creationId xmlns:a16="http://schemas.microsoft.com/office/drawing/2014/main" id="{AABDF4ED-0F14-3F57-F6A7-BA592E58B247}"/>
              </a:ext>
            </a:extLst>
          </p:cNvPr>
          <p:cNvSpPr txBox="1"/>
          <p:nvPr/>
        </p:nvSpPr>
        <p:spPr>
          <a:xfrm>
            <a:off x="2915446" y="3645300"/>
            <a:ext cx="8949042" cy="923330"/>
          </a:xfrm>
          <a:prstGeom prst="rect">
            <a:avLst/>
          </a:prstGeom>
          <a:noFill/>
        </p:spPr>
        <p:txBody>
          <a:bodyPr wrap="square" rtlCol="0">
            <a:spAutoFit/>
          </a:bodyPr>
          <a:lstStyle/>
          <a:p>
            <a:r>
              <a:rPr lang="en-US">
                <a:latin typeface="Raleway" pitchFamily="2" charset="77"/>
              </a:rPr>
              <a:t>Asking our clients or beneficiaries for feedback or personal information to track impact is not in our DNA – we are not comfortable asking for it and data protection makes us risk averse</a:t>
            </a:r>
          </a:p>
        </p:txBody>
      </p:sp>
      <p:sp>
        <p:nvSpPr>
          <p:cNvPr id="12" name="TextBox 11">
            <a:extLst>
              <a:ext uri="{FF2B5EF4-FFF2-40B4-BE49-F238E27FC236}">
                <a16:creationId xmlns:a16="http://schemas.microsoft.com/office/drawing/2014/main" id="{74FEEF4F-F7A3-6937-65B1-AEE946364886}"/>
              </a:ext>
            </a:extLst>
          </p:cNvPr>
          <p:cNvSpPr txBox="1"/>
          <p:nvPr/>
        </p:nvSpPr>
        <p:spPr>
          <a:xfrm>
            <a:off x="2915446" y="4677872"/>
            <a:ext cx="8949042" cy="923330"/>
          </a:xfrm>
          <a:prstGeom prst="rect">
            <a:avLst/>
          </a:prstGeom>
          <a:noFill/>
        </p:spPr>
        <p:txBody>
          <a:bodyPr wrap="square" rtlCol="0">
            <a:spAutoFit/>
          </a:bodyPr>
          <a:lstStyle/>
          <a:p>
            <a:r>
              <a:rPr lang="en-US">
                <a:latin typeface="Raleway" pitchFamily="2" charset="77"/>
              </a:rPr>
              <a:t>Because impact in terms of social change is hard to measure and takes time we have fallen back on monetized measures such as return on investment which is resource intensive, creates perverse incentives and misses the point!</a:t>
            </a:r>
          </a:p>
        </p:txBody>
      </p:sp>
      <p:sp>
        <p:nvSpPr>
          <p:cNvPr id="14" name="TextBox 13">
            <a:extLst>
              <a:ext uri="{FF2B5EF4-FFF2-40B4-BE49-F238E27FC236}">
                <a16:creationId xmlns:a16="http://schemas.microsoft.com/office/drawing/2014/main" id="{A18644C6-FB08-5353-70CF-7F8DB20ED99A}"/>
              </a:ext>
            </a:extLst>
          </p:cNvPr>
          <p:cNvSpPr txBox="1"/>
          <p:nvPr/>
        </p:nvSpPr>
        <p:spPr>
          <a:xfrm>
            <a:off x="2915446" y="5784091"/>
            <a:ext cx="8949042" cy="923330"/>
          </a:xfrm>
          <a:prstGeom prst="rect">
            <a:avLst/>
          </a:prstGeom>
          <a:noFill/>
        </p:spPr>
        <p:txBody>
          <a:bodyPr wrap="square" rtlCol="0">
            <a:spAutoFit/>
          </a:bodyPr>
          <a:lstStyle/>
          <a:p>
            <a:r>
              <a:rPr lang="en-US">
                <a:latin typeface="Raleway" pitchFamily="2" charset="77"/>
              </a:rPr>
              <a:t>Not-for-profits are pressured to demonstrate that resources are spent on the front line and funders don’t always include resources for data collection in budgets even if they expect data to be gathered. </a:t>
            </a:r>
          </a:p>
        </p:txBody>
      </p:sp>
      <p:sp>
        <p:nvSpPr>
          <p:cNvPr id="16" name="TextBox 15">
            <a:extLst>
              <a:ext uri="{FF2B5EF4-FFF2-40B4-BE49-F238E27FC236}">
                <a16:creationId xmlns:a16="http://schemas.microsoft.com/office/drawing/2014/main" id="{C88C224F-C96C-AFBE-AD20-38BD1DEAA5A9}"/>
              </a:ext>
            </a:extLst>
          </p:cNvPr>
          <p:cNvSpPr txBox="1"/>
          <p:nvPr/>
        </p:nvSpPr>
        <p:spPr>
          <a:xfrm>
            <a:off x="714975" y="1707638"/>
            <a:ext cx="1611339" cy="400110"/>
          </a:xfrm>
          <a:prstGeom prst="rect">
            <a:avLst/>
          </a:prstGeom>
          <a:noFill/>
        </p:spPr>
        <p:txBody>
          <a:bodyPr wrap="none" rtlCol="0">
            <a:spAutoFit/>
          </a:bodyPr>
          <a:lstStyle/>
          <a:p>
            <a:r>
              <a:rPr lang="en-US" sz="2000">
                <a:solidFill>
                  <a:schemeClr val="bg1"/>
                </a:solidFill>
                <a:latin typeface="Raleway" pitchFamily="2" charset="77"/>
              </a:rPr>
              <a:t>It’s complex</a:t>
            </a:r>
          </a:p>
        </p:txBody>
      </p:sp>
      <p:sp>
        <p:nvSpPr>
          <p:cNvPr id="18" name="Pentagon 17">
            <a:extLst>
              <a:ext uri="{FF2B5EF4-FFF2-40B4-BE49-F238E27FC236}">
                <a16:creationId xmlns:a16="http://schemas.microsoft.com/office/drawing/2014/main" id="{C4C36502-AD0C-BAE7-1901-2031F41A7FFE}"/>
              </a:ext>
            </a:extLst>
          </p:cNvPr>
          <p:cNvSpPr/>
          <p:nvPr/>
        </p:nvSpPr>
        <p:spPr>
          <a:xfrm>
            <a:off x="679444" y="2552757"/>
            <a:ext cx="1872382" cy="923330"/>
          </a:xfrm>
          <a:prstGeom prst="homePlate">
            <a:avLst/>
          </a:prstGeom>
          <a:solidFill>
            <a:schemeClr val="accent3"/>
          </a:solidFill>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
        <p:nvSpPr>
          <p:cNvPr id="19" name="Pentagon 18">
            <a:extLst>
              <a:ext uri="{FF2B5EF4-FFF2-40B4-BE49-F238E27FC236}">
                <a16:creationId xmlns:a16="http://schemas.microsoft.com/office/drawing/2014/main" id="{24B6E5D5-FDC5-9BB5-36AF-779775307E1E}"/>
              </a:ext>
            </a:extLst>
          </p:cNvPr>
          <p:cNvSpPr/>
          <p:nvPr/>
        </p:nvSpPr>
        <p:spPr>
          <a:xfrm>
            <a:off x="686746" y="3623112"/>
            <a:ext cx="1872382" cy="923330"/>
          </a:xfrm>
          <a:prstGeom prst="homePlate">
            <a:avLst/>
          </a:prstGeom>
          <a:solidFill>
            <a:schemeClr val="accent3"/>
          </a:solidFill>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
        <p:nvSpPr>
          <p:cNvPr id="20" name="Pentagon 19">
            <a:extLst>
              <a:ext uri="{FF2B5EF4-FFF2-40B4-BE49-F238E27FC236}">
                <a16:creationId xmlns:a16="http://schemas.microsoft.com/office/drawing/2014/main" id="{B76DC365-A5E6-EA10-455C-27F28EA0150F}"/>
              </a:ext>
            </a:extLst>
          </p:cNvPr>
          <p:cNvSpPr/>
          <p:nvPr/>
        </p:nvSpPr>
        <p:spPr>
          <a:xfrm>
            <a:off x="686746" y="4693467"/>
            <a:ext cx="1872382" cy="923330"/>
          </a:xfrm>
          <a:prstGeom prst="homePlate">
            <a:avLst/>
          </a:prstGeom>
          <a:solidFill>
            <a:schemeClr val="accent3"/>
          </a:solidFill>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
        <p:nvSpPr>
          <p:cNvPr id="21" name="Pentagon 20">
            <a:extLst>
              <a:ext uri="{FF2B5EF4-FFF2-40B4-BE49-F238E27FC236}">
                <a16:creationId xmlns:a16="http://schemas.microsoft.com/office/drawing/2014/main" id="{49F1506F-8914-2D14-17D3-CF40BD906406}"/>
              </a:ext>
            </a:extLst>
          </p:cNvPr>
          <p:cNvSpPr/>
          <p:nvPr/>
        </p:nvSpPr>
        <p:spPr>
          <a:xfrm>
            <a:off x="679444" y="5761904"/>
            <a:ext cx="1872382" cy="923330"/>
          </a:xfrm>
          <a:prstGeom prst="homePlate">
            <a:avLst/>
          </a:prstGeom>
          <a:solidFill>
            <a:schemeClr val="accent3"/>
          </a:solidFill>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
        <p:nvSpPr>
          <p:cNvPr id="22" name="TextBox 21">
            <a:extLst>
              <a:ext uri="{FF2B5EF4-FFF2-40B4-BE49-F238E27FC236}">
                <a16:creationId xmlns:a16="http://schemas.microsoft.com/office/drawing/2014/main" id="{283CE769-7B0B-3255-FDF2-EDFDDBA35EA0}"/>
              </a:ext>
            </a:extLst>
          </p:cNvPr>
          <p:cNvSpPr txBox="1"/>
          <p:nvPr/>
        </p:nvSpPr>
        <p:spPr>
          <a:xfrm>
            <a:off x="714975" y="2808196"/>
            <a:ext cx="1632178" cy="400110"/>
          </a:xfrm>
          <a:prstGeom prst="rect">
            <a:avLst/>
          </a:prstGeom>
          <a:noFill/>
        </p:spPr>
        <p:txBody>
          <a:bodyPr wrap="none" rtlCol="0">
            <a:spAutoFit/>
          </a:bodyPr>
          <a:lstStyle/>
          <a:p>
            <a:r>
              <a:rPr lang="en-US" sz="2000">
                <a:solidFill>
                  <a:schemeClr val="bg1"/>
                </a:solidFill>
                <a:latin typeface="Raleway" pitchFamily="2" charset="77"/>
              </a:rPr>
              <a:t>It takes time</a:t>
            </a:r>
          </a:p>
        </p:txBody>
      </p:sp>
      <p:sp>
        <p:nvSpPr>
          <p:cNvPr id="23" name="TextBox 22">
            <a:extLst>
              <a:ext uri="{FF2B5EF4-FFF2-40B4-BE49-F238E27FC236}">
                <a16:creationId xmlns:a16="http://schemas.microsoft.com/office/drawing/2014/main" id="{ECEFA99E-D361-91D7-FE89-CE2DC3B99D5C}"/>
              </a:ext>
            </a:extLst>
          </p:cNvPr>
          <p:cNvSpPr txBox="1"/>
          <p:nvPr/>
        </p:nvSpPr>
        <p:spPr>
          <a:xfrm>
            <a:off x="680830" y="3694288"/>
            <a:ext cx="1646605" cy="707886"/>
          </a:xfrm>
          <a:prstGeom prst="rect">
            <a:avLst/>
          </a:prstGeom>
          <a:noFill/>
        </p:spPr>
        <p:txBody>
          <a:bodyPr wrap="none" rtlCol="0">
            <a:spAutoFit/>
          </a:bodyPr>
          <a:lstStyle/>
          <a:p>
            <a:r>
              <a:rPr lang="en-US" sz="2000">
                <a:solidFill>
                  <a:schemeClr val="bg1"/>
                </a:solidFill>
                <a:latin typeface="Raleway" pitchFamily="2" charset="77"/>
              </a:rPr>
              <a:t>It’s not </a:t>
            </a:r>
          </a:p>
          <a:p>
            <a:r>
              <a:rPr lang="en-US" sz="2000">
                <a:solidFill>
                  <a:schemeClr val="bg1"/>
                </a:solidFill>
                <a:latin typeface="Raleway" pitchFamily="2" charset="77"/>
              </a:rPr>
              <a:t>comfortable</a:t>
            </a:r>
          </a:p>
        </p:txBody>
      </p:sp>
      <p:sp>
        <p:nvSpPr>
          <p:cNvPr id="24" name="TextBox 23">
            <a:extLst>
              <a:ext uri="{FF2B5EF4-FFF2-40B4-BE49-F238E27FC236}">
                <a16:creationId xmlns:a16="http://schemas.microsoft.com/office/drawing/2014/main" id="{1DF1765B-C8B3-325A-EE84-69AA7F1C4EFE}"/>
              </a:ext>
            </a:extLst>
          </p:cNvPr>
          <p:cNvSpPr txBox="1"/>
          <p:nvPr/>
        </p:nvSpPr>
        <p:spPr>
          <a:xfrm>
            <a:off x="779896" y="4821969"/>
            <a:ext cx="1273105" cy="707886"/>
          </a:xfrm>
          <a:prstGeom prst="rect">
            <a:avLst/>
          </a:prstGeom>
          <a:noFill/>
        </p:spPr>
        <p:txBody>
          <a:bodyPr wrap="none" rtlCol="0">
            <a:spAutoFit/>
          </a:bodyPr>
          <a:lstStyle/>
          <a:p>
            <a:r>
              <a:rPr lang="en-US" sz="2000">
                <a:solidFill>
                  <a:schemeClr val="bg1"/>
                </a:solidFill>
                <a:latin typeface="Raleway" pitchFamily="2" charset="77"/>
              </a:rPr>
              <a:t>What’s it </a:t>
            </a:r>
          </a:p>
          <a:p>
            <a:r>
              <a:rPr lang="en-US" sz="2000">
                <a:solidFill>
                  <a:schemeClr val="bg1"/>
                </a:solidFill>
                <a:latin typeface="Raleway" pitchFamily="2" charset="77"/>
              </a:rPr>
              <a:t>worth</a:t>
            </a:r>
          </a:p>
        </p:txBody>
      </p:sp>
      <p:sp>
        <p:nvSpPr>
          <p:cNvPr id="25" name="TextBox 24">
            <a:extLst>
              <a:ext uri="{FF2B5EF4-FFF2-40B4-BE49-F238E27FC236}">
                <a16:creationId xmlns:a16="http://schemas.microsoft.com/office/drawing/2014/main" id="{581F3DA5-9BF7-DE5A-BA0C-606282E0CC53}"/>
              </a:ext>
            </a:extLst>
          </p:cNvPr>
          <p:cNvSpPr txBox="1"/>
          <p:nvPr/>
        </p:nvSpPr>
        <p:spPr>
          <a:xfrm>
            <a:off x="725394" y="6023514"/>
            <a:ext cx="1160895" cy="400110"/>
          </a:xfrm>
          <a:prstGeom prst="rect">
            <a:avLst/>
          </a:prstGeom>
          <a:noFill/>
        </p:spPr>
        <p:txBody>
          <a:bodyPr wrap="none" rtlCol="0">
            <a:spAutoFit/>
          </a:bodyPr>
          <a:lstStyle/>
          <a:p>
            <a:r>
              <a:rPr lang="en-US" sz="2000">
                <a:solidFill>
                  <a:schemeClr val="bg1"/>
                </a:solidFill>
                <a:latin typeface="Raleway" pitchFamily="2" charset="77"/>
              </a:rPr>
              <a:t>Funding</a:t>
            </a:r>
          </a:p>
        </p:txBody>
      </p:sp>
      <p:cxnSp>
        <p:nvCxnSpPr>
          <p:cNvPr id="27" name="Straight Connector 26">
            <a:extLst>
              <a:ext uri="{FF2B5EF4-FFF2-40B4-BE49-F238E27FC236}">
                <a16:creationId xmlns:a16="http://schemas.microsoft.com/office/drawing/2014/main" id="{2FC06029-6C36-5387-E2C4-A1B236005093}"/>
              </a:ext>
            </a:extLst>
          </p:cNvPr>
          <p:cNvCxnSpPr/>
          <p:nvPr/>
        </p:nvCxnSpPr>
        <p:spPr>
          <a:xfrm>
            <a:off x="2326314" y="2459046"/>
            <a:ext cx="9557314" cy="0"/>
          </a:xfrm>
          <a:prstGeom prst="line">
            <a:avLst/>
          </a:prstGeom>
          <a:noFill/>
          <a:ln w="14288" cap="flat">
            <a:solidFill>
              <a:schemeClr val="accent3">
                <a:lumMod val="20000"/>
                <a:lumOff val="80000"/>
              </a:schemeClr>
            </a:solidFill>
            <a:prstDash val="solid"/>
            <a:miter lim="800000"/>
            <a:headEnd/>
            <a:tailEnd/>
          </a:ln>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1D25EBE8-1D04-2E72-FAD3-ADEBD25AB90E}"/>
              </a:ext>
            </a:extLst>
          </p:cNvPr>
          <p:cNvCxnSpPr/>
          <p:nvPr/>
        </p:nvCxnSpPr>
        <p:spPr>
          <a:xfrm>
            <a:off x="2347153" y="3565785"/>
            <a:ext cx="9557314" cy="0"/>
          </a:xfrm>
          <a:prstGeom prst="line">
            <a:avLst/>
          </a:prstGeom>
          <a:noFill/>
          <a:ln w="14288" cap="flat">
            <a:solidFill>
              <a:schemeClr val="accent3">
                <a:lumMod val="20000"/>
                <a:lumOff val="80000"/>
              </a:schemeClr>
            </a:solidFill>
            <a:prstDash val="solid"/>
            <a:miter lim="800000"/>
            <a:headEnd/>
            <a:tailEnd/>
          </a:ln>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D52575CF-C400-9614-C269-8C220551095E}"/>
              </a:ext>
            </a:extLst>
          </p:cNvPr>
          <p:cNvCxnSpPr/>
          <p:nvPr/>
        </p:nvCxnSpPr>
        <p:spPr>
          <a:xfrm>
            <a:off x="2347580" y="4616709"/>
            <a:ext cx="9557314" cy="0"/>
          </a:xfrm>
          <a:prstGeom prst="line">
            <a:avLst/>
          </a:prstGeom>
          <a:noFill/>
          <a:ln w="14288" cap="flat">
            <a:solidFill>
              <a:schemeClr val="accent3">
                <a:lumMod val="20000"/>
                <a:lumOff val="80000"/>
              </a:schemeClr>
            </a:solidFill>
            <a:prstDash val="solid"/>
            <a:miter lim="800000"/>
            <a:headEnd/>
            <a:tailEn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17C3543A-5B06-FFE1-B57B-BCF696A23F88}"/>
              </a:ext>
            </a:extLst>
          </p:cNvPr>
          <p:cNvCxnSpPr/>
          <p:nvPr/>
        </p:nvCxnSpPr>
        <p:spPr>
          <a:xfrm>
            <a:off x="2307174" y="5704576"/>
            <a:ext cx="9557314" cy="0"/>
          </a:xfrm>
          <a:prstGeom prst="line">
            <a:avLst/>
          </a:prstGeom>
          <a:noFill/>
          <a:ln w="14288" cap="flat">
            <a:solidFill>
              <a:schemeClr val="accent3">
                <a:lumMod val="20000"/>
                <a:lumOff val="80000"/>
              </a:schemeClr>
            </a:solidFill>
            <a:prstDash val="solid"/>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59597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AAA126-A964-49C2-B92D-452BA421A326}"/>
              </a:ext>
            </a:extLst>
          </p:cNvPr>
          <p:cNvSpPr>
            <a:spLocks noGrp="1"/>
          </p:cNvSpPr>
          <p:nvPr>
            <p:ph sz="quarter" idx="11"/>
          </p:nvPr>
        </p:nvSpPr>
        <p:spPr>
          <a:xfrm>
            <a:off x="6888674" y="3471023"/>
            <a:ext cx="3937296" cy="535531"/>
          </a:xfrm>
          <a:noFill/>
        </p:spPr>
        <p:txBody>
          <a:bodyPr/>
          <a:lstStyle/>
          <a:p>
            <a:r>
              <a:rPr lang="en-GB"/>
              <a:t>What do you think?</a:t>
            </a:r>
            <a:endParaRPr lang="en-ZM"/>
          </a:p>
        </p:txBody>
      </p:sp>
    </p:spTree>
    <p:extLst>
      <p:ext uri="{BB962C8B-B14F-4D97-AF65-F5344CB8AC3E}">
        <p14:creationId xmlns:p14="http://schemas.microsoft.com/office/powerpoint/2010/main" val="331486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887113" y="415953"/>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7929654" y="-5229438"/>
            <a:ext cx="12190980" cy="11933094"/>
          </a:xfrm>
          <a:prstGeom prst="rect">
            <a:avLst/>
          </a:prstGeom>
        </p:spPr>
      </p:pic>
      <p:sp>
        <p:nvSpPr>
          <p:cNvPr id="2" name="TextBox 1">
            <a:extLst>
              <a:ext uri="{FF2B5EF4-FFF2-40B4-BE49-F238E27FC236}">
                <a16:creationId xmlns:a16="http://schemas.microsoft.com/office/drawing/2014/main" id="{6EB22A73-516F-8743-A430-2A2C86DC1F23}"/>
              </a:ext>
            </a:extLst>
          </p:cNvPr>
          <p:cNvSpPr txBox="1"/>
          <p:nvPr/>
        </p:nvSpPr>
        <p:spPr>
          <a:xfrm>
            <a:off x="332175" y="475500"/>
            <a:ext cx="4038285" cy="523220"/>
          </a:xfrm>
          <a:prstGeom prst="rect">
            <a:avLst/>
          </a:prstGeom>
          <a:noFill/>
        </p:spPr>
        <p:txBody>
          <a:bodyPr wrap="none" rtlCol="0">
            <a:spAutoFit/>
          </a:bodyPr>
          <a:lstStyle/>
          <a:p>
            <a:r>
              <a:rPr lang="en-US" sz="2800" b="1">
                <a:latin typeface="Raleway" pitchFamily="2" charset="77"/>
              </a:rPr>
              <a:t>At your table, discuss: </a:t>
            </a:r>
          </a:p>
        </p:txBody>
      </p:sp>
      <p:sp>
        <p:nvSpPr>
          <p:cNvPr id="3" name="TextBox 2">
            <a:extLst>
              <a:ext uri="{FF2B5EF4-FFF2-40B4-BE49-F238E27FC236}">
                <a16:creationId xmlns:a16="http://schemas.microsoft.com/office/drawing/2014/main" id="{309043A3-D267-0654-7D79-7158597A913E}"/>
              </a:ext>
            </a:extLst>
          </p:cNvPr>
          <p:cNvSpPr txBox="1"/>
          <p:nvPr/>
        </p:nvSpPr>
        <p:spPr>
          <a:xfrm>
            <a:off x="332175" y="1388408"/>
            <a:ext cx="8375255" cy="1661993"/>
          </a:xfrm>
          <a:prstGeom prst="rect">
            <a:avLst/>
          </a:prstGeom>
          <a:noFill/>
        </p:spPr>
        <p:txBody>
          <a:bodyPr wrap="square" rtlCol="0">
            <a:spAutoFit/>
          </a:bodyPr>
          <a:lstStyle/>
          <a:p>
            <a:pPr marL="285750" indent="-285750">
              <a:spcAft>
                <a:spcPts val="1200"/>
              </a:spcAft>
              <a:buFontTx/>
              <a:buChar char="-"/>
            </a:pPr>
            <a:r>
              <a:rPr lang="en-US">
                <a:latin typeface="Raleway" pitchFamily="2" charset="77"/>
              </a:rPr>
              <a:t>What score did you give your organisation on clarity of purpose and why?</a:t>
            </a:r>
          </a:p>
          <a:p>
            <a:pPr marL="285750" indent="-285750">
              <a:spcAft>
                <a:spcPts val="1200"/>
              </a:spcAft>
              <a:buFontTx/>
              <a:buChar char="-"/>
            </a:pPr>
            <a:r>
              <a:rPr lang="en-US">
                <a:latin typeface="Raleway" pitchFamily="2" charset="77"/>
              </a:rPr>
              <a:t>What do you do well that you want to share with others</a:t>
            </a:r>
          </a:p>
          <a:p>
            <a:pPr marL="285750" indent="-285750">
              <a:spcAft>
                <a:spcPts val="1200"/>
              </a:spcAft>
              <a:buFontTx/>
              <a:buChar char="-"/>
            </a:pPr>
            <a:r>
              <a:rPr lang="en-US">
                <a:latin typeface="Raleway" pitchFamily="2" charset="77"/>
              </a:rPr>
              <a:t>What do you find challenging? Any ideas on how to overcome this?</a:t>
            </a:r>
          </a:p>
          <a:p>
            <a:pPr marL="285750" indent="-285750">
              <a:spcAft>
                <a:spcPts val="1200"/>
              </a:spcAft>
              <a:buFontTx/>
              <a:buChar char="-"/>
            </a:pPr>
            <a:r>
              <a:rPr lang="en-US">
                <a:latin typeface="Raleway" pitchFamily="2" charset="77"/>
              </a:rPr>
              <a:t>If money was no object, what would be a game-changer for you?</a:t>
            </a:r>
          </a:p>
        </p:txBody>
      </p:sp>
      <p:sp>
        <p:nvSpPr>
          <p:cNvPr id="4" name="TextBox 3">
            <a:extLst>
              <a:ext uri="{FF2B5EF4-FFF2-40B4-BE49-F238E27FC236}">
                <a16:creationId xmlns:a16="http://schemas.microsoft.com/office/drawing/2014/main" id="{C3A62679-1398-634B-4474-D1C81BD04CF5}"/>
              </a:ext>
            </a:extLst>
          </p:cNvPr>
          <p:cNvSpPr txBox="1"/>
          <p:nvPr/>
        </p:nvSpPr>
        <p:spPr>
          <a:xfrm>
            <a:off x="5367227" y="4195687"/>
            <a:ext cx="6277325" cy="1508105"/>
          </a:xfrm>
          <a:prstGeom prst="rect">
            <a:avLst/>
          </a:prstGeom>
          <a:noFill/>
        </p:spPr>
        <p:txBody>
          <a:bodyPr wrap="square" rtlCol="0">
            <a:spAutoFit/>
          </a:bodyPr>
          <a:lstStyle/>
          <a:p>
            <a:pPr>
              <a:spcAft>
                <a:spcPts val="1200"/>
              </a:spcAft>
            </a:pPr>
            <a:r>
              <a:rPr lang="en-US" b="1">
                <a:latin typeface="Raleway" pitchFamily="2" charset="77"/>
              </a:rPr>
              <a:t>Feedback: </a:t>
            </a:r>
          </a:p>
          <a:p>
            <a:pPr marL="285750" indent="-285750">
              <a:spcAft>
                <a:spcPts val="1200"/>
              </a:spcAft>
              <a:buFontTx/>
              <a:buChar char="-"/>
            </a:pPr>
            <a:r>
              <a:rPr lang="en-US">
                <a:latin typeface="Raleway" pitchFamily="2" charset="77"/>
              </a:rPr>
              <a:t>Pick one challenge and how you can overcome it</a:t>
            </a:r>
          </a:p>
          <a:p>
            <a:pPr marL="285750" indent="-285750">
              <a:spcAft>
                <a:spcPts val="1200"/>
              </a:spcAft>
              <a:buFontTx/>
              <a:buChar char="-"/>
            </a:pPr>
            <a:r>
              <a:rPr lang="en-US">
                <a:latin typeface="Raleway" pitchFamily="2" charset="77"/>
              </a:rPr>
              <a:t>Pick one game-changer - what difference it would make to your organisation?</a:t>
            </a:r>
          </a:p>
        </p:txBody>
      </p:sp>
      <p:pic>
        <p:nvPicPr>
          <p:cNvPr id="6" name="Graphic 5" descr="Microphone with solid fill">
            <a:extLst>
              <a:ext uri="{FF2B5EF4-FFF2-40B4-BE49-F238E27FC236}">
                <a16:creationId xmlns:a16="http://schemas.microsoft.com/office/drawing/2014/main" id="{52DA6580-3F80-A56A-5A6D-98E4F5443E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19939" y="4492540"/>
            <a:ext cx="914400" cy="914400"/>
          </a:xfrm>
          <a:prstGeom prst="rect">
            <a:avLst/>
          </a:prstGeom>
        </p:spPr>
      </p:pic>
      <p:sp>
        <p:nvSpPr>
          <p:cNvPr id="10" name="Doughnut 9">
            <a:extLst>
              <a:ext uri="{FF2B5EF4-FFF2-40B4-BE49-F238E27FC236}">
                <a16:creationId xmlns:a16="http://schemas.microsoft.com/office/drawing/2014/main" id="{F48CDF89-B16A-6A87-E881-041845E52A0E}"/>
              </a:ext>
            </a:extLst>
          </p:cNvPr>
          <p:cNvSpPr/>
          <p:nvPr/>
        </p:nvSpPr>
        <p:spPr>
          <a:xfrm>
            <a:off x="3577791" y="4167963"/>
            <a:ext cx="1541839" cy="1563554"/>
          </a:xfrm>
          <a:prstGeom prst="donut">
            <a:avLst>
              <a:gd name="adj" fmla="val 10512"/>
            </a:avLst>
          </a:prstGeom>
          <a:solidFill>
            <a:schemeClr val="accent3"/>
          </a:solidFill>
          <a:ln>
            <a:noFill/>
          </a:ln>
          <a:effectLst>
            <a:outerShdw blurRad="50800" dist="38100" dir="2700000" algn="tl" rotWithShape="0">
              <a:prstClr val="black">
                <a:alpha val="40000"/>
              </a:prstClr>
            </a:outerShdw>
          </a:effectLst>
        </p:spPr>
        <p:txBody>
          <a:bodyPr wrap="square" rtlCol="0" anchor="ctr">
            <a:spAutoFit/>
          </a:bodyPr>
          <a:lstStyle/>
          <a:p>
            <a:pPr algn="ctr">
              <a:lnSpc>
                <a:spcPct val="90000"/>
              </a:lnSpc>
            </a:pPr>
            <a:endParaRPr lang="en-US" sz="2800">
              <a:solidFill>
                <a:schemeClr val="bg1"/>
              </a:solidFill>
            </a:endParaRPr>
          </a:p>
        </p:txBody>
      </p:sp>
    </p:spTree>
    <p:extLst>
      <p:ext uri="{BB962C8B-B14F-4D97-AF65-F5344CB8AC3E}">
        <p14:creationId xmlns:p14="http://schemas.microsoft.com/office/powerpoint/2010/main" val="240410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880162" y="2575358"/>
            <a:ext cx="5030544" cy="590931"/>
          </a:xfrm>
        </p:spPr>
        <p:txBody>
          <a:bodyPr/>
          <a:lstStyle/>
          <a:p>
            <a:r>
              <a:rPr lang="en-US" sz="3600"/>
              <a:t>www.trustimpact.com</a:t>
            </a:r>
          </a:p>
        </p:txBody>
      </p:sp>
      <p:sp>
        <p:nvSpPr>
          <p:cNvPr id="9" name="Content Placeholder 8"/>
          <p:cNvSpPr>
            <a:spLocks noGrp="1"/>
          </p:cNvSpPr>
          <p:nvPr>
            <p:ph sz="quarter" idx="14"/>
          </p:nvPr>
        </p:nvSpPr>
        <p:spPr>
          <a:xfrm>
            <a:off x="4880162" y="3427406"/>
            <a:ext cx="6271269" cy="590931"/>
          </a:xfrm>
        </p:spPr>
        <p:txBody>
          <a:bodyPr/>
          <a:lstStyle/>
          <a:p>
            <a:r>
              <a:rPr lang="en-US" sz="3600"/>
              <a:t>www.connectmixshare.com</a:t>
            </a:r>
          </a:p>
        </p:txBody>
      </p:sp>
      <p:sp>
        <p:nvSpPr>
          <p:cNvPr id="2" name="Content Placeholder 8">
            <a:extLst>
              <a:ext uri="{FF2B5EF4-FFF2-40B4-BE49-F238E27FC236}">
                <a16:creationId xmlns:a16="http://schemas.microsoft.com/office/drawing/2014/main" id="{C0CA4355-283F-CDFA-01E3-2202E4BDB7A7}"/>
              </a:ext>
            </a:extLst>
          </p:cNvPr>
          <p:cNvSpPr txBox="1">
            <a:spLocks/>
          </p:cNvSpPr>
          <p:nvPr/>
        </p:nvSpPr>
        <p:spPr>
          <a:xfrm>
            <a:off x="4880161" y="4279454"/>
            <a:ext cx="3672800" cy="590931"/>
          </a:xfrm>
          <a:prstGeom prst="rect">
            <a:avLst/>
          </a:prstGeom>
          <a:solidFill>
            <a:srgbClr val="242C4B"/>
          </a:solidFill>
        </p:spPr>
        <p:txBody>
          <a:bodyPr vert="horz" wrap="none" lIns="91440" tIns="45720" rIns="91440" bIns="45720" rtlCol="0" anchor="ctr" anchorCtr="0">
            <a:spAutoFit/>
          </a:bodyPr>
          <a:lstStyle>
            <a:lvl1pPr marL="0" indent="0" algn="l" defTabSz="914400" rtl="0" eaLnBrk="1" latinLnBrk="0" hangingPunct="1">
              <a:lnSpc>
                <a:spcPct val="90000"/>
              </a:lnSpc>
              <a:spcBef>
                <a:spcPts val="1000"/>
              </a:spcBef>
              <a:buFont typeface="Arial"/>
              <a:buNone/>
              <a:defRPr sz="4200" b="1" i="0" kern="1200" baseline="0">
                <a:solidFill>
                  <a:schemeClr val="bg1"/>
                </a:solidFill>
                <a:latin typeface="Raleway SemiBold" charset="0"/>
                <a:ea typeface="Raleway SemiBold" charset="0"/>
                <a:cs typeface="Raleway SemiBold" charset="0"/>
              </a:defRPr>
            </a:lvl1pPr>
            <a:lvl2pPr marL="457200" indent="0" algn="l" defTabSz="914400" rtl="0" eaLnBrk="1" latinLnBrk="0" hangingPunct="1">
              <a:lnSpc>
                <a:spcPct val="90000"/>
              </a:lnSpc>
              <a:spcBef>
                <a:spcPts val="500"/>
              </a:spcBef>
              <a:buFont typeface="Arial"/>
              <a:buNone/>
              <a:defRPr sz="3000" b="1" i="0" kern="1200">
                <a:solidFill>
                  <a:schemeClr val="tx1"/>
                </a:solidFill>
                <a:latin typeface="Raleway SemiBold" charset="0"/>
                <a:ea typeface="Raleway SemiBold" charset="0"/>
                <a:cs typeface="Raleway SemiBold" charset="0"/>
              </a:defRPr>
            </a:lvl2pPr>
            <a:lvl3pPr marL="914400" indent="0" algn="l" defTabSz="914400" rtl="0" eaLnBrk="1" latinLnBrk="0" hangingPunct="1">
              <a:lnSpc>
                <a:spcPct val="90000"/>
              </a:lnSpc>
              <a:spcBef>
                <a:spcPts val="500"/>
              </a:spcBef>
              <a:buFont typeface="Arial"/>
              <a:buNone/>
              <a:defRPr sz="3000" b="1" i="0" kern="1200">
                <a:solidFill>
                  <a:schemeClr val="tx1"/>
                </a:solidFill>
                <a:latin typeface="Raleway SemiBold" charset="0"/>
                <a:ea typeface="Raleway SemiBold" charset="0"/>
                <a:cs typeface="Raleway SemiBold" charset="0"/>
              </a:defRPr>
            </a:lvl3pPr>
            <a:lvl4pPr marL="1371600" indent="0" algn="l" defTabSz="914400" rtl="0" eaLnBrk="1" latinLnBrk="0" hangingPunct="1">
              <a:lnSpc>
                <a:spcPct val="90000"/>
              </a:lnSpc>
              <a:spcBef>
                <a:spcPts val="500"/>
              </a:spcBef>
              <a:buFont typeface="Arial"/>
              <a:buNone/>
              <a:defRPr sz="3000" b="1" i="0" kern="1200">
                <a:solidFill>
                  <a:schemeClr val="tx1"/>
                </a:solidFill>
                <a:latin typeface="Raleway SemiBold" charset="0"/>
                <a:ea typeface="Raleway SemiBold" charset="0"/>
                <a:cs typeface="Raleway SemiBold" charset="0"/>
              </a:defRPr>
            </a:lvl4pPr>
            <a:lvl5pPr marL="1828800" indent="0" algn="l" defTabSz="914400" rtl="0" eaLnBrk="1" latinLnBrk="0" hangingPunct="1">
              <a:lnSpc>
                <a:spcPct val="90000"/>
              </a:lnSpc>
              <a:spcBef>
                <a:spcPts val="500"/>
              </a:spcBef>
              <a:buFont typeface="Arial"/>
              <a:buNone/>
              <a:defRPr sz="3000" b="1" i="0" kern="1200">
                <a:solidFill>
                  <a:schemeClr val="tx1"/>
                </a:solidFill>
                <a:latin typeface="Raleway SemiBold" charset="0"/>
                <a:ea typeface="Raleway SemiBold" charset="0"/>
                <a:cs typeface="Raleway Semi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err="1"/>
              <a:t>trst.uk</a:t>
            </a:r>
            <a:r>
              <a:rPr lang="en-US" sz="3600"/>
              <a:t>/purpose</a:t>
            </a:r>
          </a:p>
        </p:txBody>
      </p:sp>
    </p:spTree>
    <p:extLst>
      <p:ext uri="{BB962C8B-B14F-4D97-AF65-F5344CB8AC3E}">
        <p14:creationId xmlns:p14="http://schemas.microsoft.com/office/powerpoint/2010/main" val="301401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light in the dark&#10;&#10;Description automatically generated">
            <a:extLst>
              <a:ext uri="{FF2B5EF4-FFF2-40B4-BE49-F238E27FC236}">
                <a16:creationId xmlns:a16="http://schemas.microsoft.com/office/drawing/2014/main" id="{56527DEF-29B2-7041-503D-CA882783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12" y="5520688"/>
            <a:ext cx="3760787" cy="1335507"/>
          </a:xfrm>
          <a:prstGeom prst="rect">
            <a:avLst/>
          </a:prstGeom>
        </p:spPr>
      </p:pic>
      <p:sp>
        <p:nvSpPr>
          <p:cNvPr id="2" name="Pentagon 1">
            <a:extLst>
              <a:ext uri="{FF2B5EF4-FFF2-40B4-BE49-F238E27FC236}">
                <a16:creationId xmlns:a16="http://schemas.microsoft.com/office/drawing/2014/main" id="{0BD15BA8-0F25-7E69-A09E-52E9EB00694C}"/>
              </a:ext>
            </a:extLst>
          </p:cNvPr>
          <p:cNvSpPr/>
          <p:nvPr/>
        </p:nvSpPr>
        <p:spPr>
          <a:xfrm>
            <a:off x="20131" y="2170507"/>
            <a:ext cx="2616200" cy="2082800"/>
          </a:xfrm>
          <a:prstGeom prst="homePlate">
            <a:avLst/>
          </a:prstGeom>
          <a:solidFill>
            <a:schemeClr val="accent3">
              <a:lumMod val="20000"/>
              <a:lumOff val="80000"/>
            </a:schemeClr>
          </a:solidFill>
        </p:spPr>
        <p:txBody>
          <a:bodyPr wrap="square" rtlCol="0" anchor="ctr">
            <a:spAutoFit/>
          </a:bodyPr>
          <a:lstStyle/>
          <a:p>
            <a:pPr algn="ctr">
              <a:lnSpc>
                <a:spcPct val="90000"/>
              </a:lnSpc>
            </a:pPr>
            <a:endParaRPr lang="en-US" sz="2800">
              <a:solidFill>
                <a:schemeClr val="bg1"/>
              </a:solidFill>
            </a:endParaRPr>
          </a:p>
        </p:txBody>
      </p:sp>
      <p:sp>
        <p:nvSpPr>
          <p:cNvPr id="3" name="Chevron 2">
            <a:extLst>
              <a:ext uri="{FF2B5EF4-FFF2-40B4-BE49-F238E27FC236}">
                <a16:creationId xmlns:a16="http://schemas.microsoft.com/office/drawing/2014/main" id="{89BFF4D8-DE02-B6BB-32F9-F28F9B6F74B9}"/>
              </a:ext>
            </a:extLst>
          </p:cNvPr>
          <p:cNvSpPr/>
          <p:nvPr/>
        </p:nvSpPr>
        <p:spPr>
          <a:xfrm>
            <a:off x="2100727" y="2170507"/>
            <a:ext cx="3846446" cy="2133600"/>
          </a:xfrm>
          <a:prstGeom prst="chevron">
            <a:avLst/>
          </a:prstGeom>
          <a:solidFill>
            <a:schemeClr val="accent3">
              <a:lumMod val="40000"/>
              <a:lumOff val="60000"/>
            </a:schemeClr>
          </a:solidFill>
        </p:spPr>
        <p:txBody>
          <a:bodyPr wrap="square" rtlCol="0" anchor="ctr">
            <a:spAutoFit/>
          </a:bodyPr>
          <a:lstStyle/>
          <a:p>
            <a:pPr algn="ctr">
              <a:lnSpc>
                <a:spcPct val="90000"/>
              </a:lnSpc>
            </a:pPr>
            <a:endParaRPr lang="en-US" sz="2800">
              <a:solidFill>
                <a:schemeClr val="bg1"/>
              </a:solidFill>
            </a:endParaRPr>
          </a:p>
        </p:txBody>
      </p:sp>
      <p:sp>
        <p:nvSpPr>
          <p:cNvPr id="4" name="TextBox 3">
            <a:extLst>
              <a:ext uri="{FF2B5EF4-FFF2-40B4-BE49-F238E27FC236}">
                <a16:creationId xmlns:a16="http://schemas.microsoft.com/office/drawing/2014/main" id="{D76CABFA-C556-D7EB-A93C-4DF3BA9B1947}"/>
              </a:ext>
            </a:extLst>
          </p:cNvPr>
          <p:cNvSpPr txBox="1"/>
          <p:nvPr/>
        </p:nvSpPr>
        <p:spPr>
          <a:xfrm>
            <a:off x="221428" y="3027241"/>
            <a:ext cx="2578100" cy="369332"/>
          </a:xfrm>
          <a:prstGeom prst="rect">
            <a:avLst/>
          </a:prstGeom>
          <a:noFill/>
        </p:spPr>
        <p:txBody>
          <a:bodyPr wrap="square" rtlCol="0">
            <a:spAutoFit/>
          </a:bodyPr>
          <a:lstStyle/>
          <a:p>
            <a:r>
              <a:rPr lang="en-US" b="1">
                <a:latin typeface="Raleway" pitchFamily="2" charset="77"/>
              </a:rPr>
              <a:t>Clear on purpose</a:t>
            </a:r>
          </a:p>
        </p:txBody>
      </p:sp>
      <p:sp>
        <p:nvSpPr>
          <p:cNvPr id="5" name="TextBox 4">
            <a:extLst>
              <a:ext uri="{FF2B5EF4-FFF2-40B4-BE49-F238E27FC236}">
                <a16:creationId xmlns:a16="http://schemas.microsoft.com/office/drawing/2014/main" id="{0B836597-A0AE-D397-B304-65EA900DB493}"/>
              </a:ext>
            </a:extLst>
          </p:cNvPr>
          <p:cNvSpPr txBox="1"/>
          <p:nvPr/>
        </p:nvSpPr>
        <p:spPr>
          <a:xfrm>
            <a:off x="3171934" y="2914141"/>
            <a:ext cx="2578100" cy="646331"/>
          </a:xfrm>
          <a:prstGeom prst="rect">
            <a:avLst/>
          </a:prstGeom>
          <a:noFill/>
        </p:spPr>
        <p:txBody>
          <a:bodyPr wrap="square" rtlCol="0">
            <a:spAutoFit/>
          </a:bodyPr>
          <a:lstStyle/>
          <a:p>
            <a:r>
              <a:rPr lang="en-US" b="1">
                <a:latin typeface="Raleway" pitchFamily="2" charset="77"/>
              </a:rPr>
              <a:t>Clear on the impact you want to have</a:t>
            </a:r>
          </a:p>
        </p:txBody>
      </p:sp>
      <p:sp>
        <p:nvSpPr>
          <p:cNvPr id="6" name="Chevron 5">
            <a:extLst>
              <a:ext uri="{FF2B5EF4-FFF2-40B4-BE49-F238E27FC236}">
                <a16:creationId xmlns:a16="http://schemas.microsoft.com/office/drawing/2014/main" id="{6882E17A-985D-36A8-62BB-058FC7120D69}"/>
              </a:ext>
            </a:extLst>
          </p:cNvPr>
          <p:cNvSpPr/>
          <p:nvPr/>
        </p:nvSpPr>
        <p:spPr>
          <a:xfrm>
            <a:off x="5349466" y="2170507"/>
            <a:ext cx="3846446" cy="2133600"/>
          </a:xfrm>
          <a:prstGeom prst="chevron">
            <a:avLst/>
          </a:prstGeom>
          <a:solidFill>
            <a:schemeClr val="accent3">
              <a:lumMod val="60000"/>
              <a:lumOff val="40000"/>
            </a:schemeClr>
          </a:solidFill>
        </p:spPr>
        <p:txBody>
          <a:bodyPr wrap="square" rtlCol="0" anchor="ctr">
            <a:spAutoFit/>
          </a:bodyPr>
          <a:lstStyle/>
          <a:p>
            <a:pPr algn="ctr">
              <a:lnSpc>
                <a:spcPct val="90000"/>
              </a:lnSpc>
            </a:pPr>
            <a:endParaRPr lang="en-US" sz="2800">
              <a:solidFill>
                <a:schemeClr val="bg1"/>
              </a:solidFill>
            </a:endParaRPr>
          </a:p>
        </p:txBody>
      </p:sp>
      <p:sp>
        <p:nvSpPr>
          <p:cNvPr id="10" name="TextBox 9">
            <a:extLst>
              <a:ext uri="{FF2B5EF4-FFF2-40B4-BE49-F238E27FC236}">
                <a16:creationId xmlns:a16="http://schemas.microsoft.com/office/drawing/2014/main" id="{FBD2BDBE-950C-2FB8-AF43-B2A31005F643}"/>
              </a:ext>
            </a:extLst>
          </p:cNvPr>
          <p:cNvSpPr txBox="1"/>
          <p:nvPr/>
        </p:nvSpPr>
        <p:spPr>
          <a:xfrm>
            <a:off x="6453072" y="2908453"/>
            <a:ext cx="2578100" cy="646331"/>
          </a:xfrm>
          <a:prstGeom prst="rect">
            <a:avLst/>
          </a:prstGeom>
          <a:noFill/>
        </p:spPr>
        <p:txBody>
          <a:bodyPr wrap="square" rtlCol="0">
            <a:spAutoFit/>
          </a:bodyPr>
          <a:lstStyle/>
          <a:p>
            <a:r>
              <a:rPr lang="en-US" b="1">
                <a:latin typeface="Raleway" pitchFamily="2" charset="77"/>
              </a:rPr>
              <a:t>Clear on how you measure that impact</a:t>
            </a:r>
          </a:p>
        </p:txBody>
      </p:sp>
      <p:sp>
        <p:nvSpPr>
          <p:cNvPr id="12" name="Chevron 11">
            <a:extLst>
              <a:ext uri="{FF2B5EF4-FFF2-40B4-BE49-F238E27FC236}">
                <a16:creationId xmlns:a16="http://schemas.microsoft.com/office/drawing/2014/main" id="{4C95D0FF-EE71-E222-98EB-2A635BE73F16}"/>
              </a:ext>
            </a:extLst>
          </p:cNvPr>
          <p:cNvSpPr/>
          <p:nvPr/>
        </p:nvSpPr>
        <p:spPr>
          <a:xfrm>
            <a:off x="8578888" y="2217495"/>
            <a:ext cx="3588524" cy="2133600"/>
          </a:xfrm>
          <a:prstGeom prst="chevron">
            <a:avLst/>
          </a:prstGeom>
          <a:solidFill>
            <a:schemeClr val="accent3"/>
          </a:solidFill>
        </p:spPr>
        <p:txBody>
          <a:bodyPr wrap="square" rtlCol="0" anchor="ctr">
            <a:spAutoFit/>
          </a:bodyPr>
          <a:lstStyle/>
          <a:p>
            <a:pPr algn="ctr">
              <a:lnSpc>
                <a:spcPct val="90000"/>
              </a:lnSpc>
            </a:pPr>
            <a:endParaRPr lang="en-US" sz="2800">
              <a:solidFill>
                <a:schemeClr val="bg1"/>
              </a:solidFill>
            </a:endParaRPr>
          </a:p>
        </p:txBody>
      </p:sp>
      <p:sp>
        <p:nvSpPr>
          <p:cNvPr id="13" name="TextBox 12">
            <a:extLst>
              <a:ext uri="{FF2B5EF4-FFF2-40B4-BE49-F238E27FC236}">
                <a16:creationId xmlns:a16="http://schemas.microsoft.com/office/drawing/2014/main" id="{E9C3A629-7BA0-0B31-5BC2-E1D82F83A261}"/>
              </a:ext>
            </a:extLst>
          </p:cNvPr>
          <p:cNvSpPr txBox="1"/>
          <p:nvPr/>
        </p:nvSpPr>
        <p:spPr>
          <a:xfrm>
            <a:off x="9701811" y="2684130"/>
            <a:ext cx="1912289" cy="1200329"/>
          </a:xfrm>
          <a:prstGeom prst="rect">
            <a:avLst/>
          </a:prstGeom>
          <a:noFill/>
        </p:spPr>
        <p:txBody>
          <a:bodyPr wrap="square" rtlCol="0">
            <a:spAutoFit/>
          </a:bodyPr>
          <a:lstStyle/>
          <a:p>
            <a:r>
              <a:rPr lang="en-US" b="1">
                <a:latin typeface="Raleway" pitchFamily="2" charset="77"/>
              </a:rPr>
              <a:t>Systems ready to visualise </a:t>
            </a:r>
          </a:p>
          <a:p>
            <a:r>
              <a:rPr lang="en-US" b="1">
                <a:latin typeface="Raleway" pitchFamily="2" charset="77"/>
              </a:rPr>
              <a:t>your impact in real time</a:t>
            </a:r>
          </a:p>
        </p:txBody>
      </p:sp>
      <p:sp>
        <p:nvSpPr>
          <p:cNvPr id="14" name="Content Placeholder 1">
            <a:extLst>
              <a:ext uri="{FF2B5EF4-FFF2-40B4-BE49-F238E27FC236}">
                <a16:creationId xmlns:a16="http://schemas.microsoft.com/office/drawing/2014/main" id="{E7784542-28AF-7EF0-CBA0-CC11B052A4DD}"/>
              </a:ext>
            </a:extLst>
          </p:cNvPr>
          <p:cNvSpPr txBox="1">
            <a:spLocks/>
          </p:cNvSpPr>
          <p:nvPr/>
        </p:nvSpPr>
        <p:spPr>
          <a:xfrm>
            <a:off x="1681317" y="823339"/>
            <a:ext cx="8275158" cy="114599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Trust Impact works with organisations to get …</a:t>
            </a:r>
          </a:p>
        </p:txBody>
      </p:sp>
      <p:pic>
        <p:nvPicPr>
          <p:cNvPr id="8" name="Picture 7" descr="A yellow hand drawn star&#10;&#10;Description automatically generated">
            <a:extLst>
              <a:ext uri="{FF2B5EF4-FFF2-40B4-BE49-F238E27FC236}">
                <a16:creationId xmlns:a16="http://schemas.microsoft.com/office/drawing/2014/main" id="{93A553FF-7727-10CC-48EB-476A98F15CDE}"/>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2589757">
            <a:off x="-5950280" y="383202"/>
            <a:ext cx="12190980" cy="11933094"/>
          </a:xfrm>
          <a:prstGeom prst="rect">
            <a:avLst/>
          </a:prstGeom>
        </p:spPr>
      </p:pic>
      <p:pic>
        <p:nvPicPr>
          <p:cNvPr id="9" name="Picture 8" descr="A yellow hand drawn star&#10;&#10;Description automatically generated">
            <a:extLst>
              <a:ext uri="{FF2B5EF4-FFF2-40B4-BE49-F238E27FC236}">
                <a16:creationId xmlns:a16="http://schemas.microsoft.com/office/drawing/2014/main" id="{06E5456D-C7C2-3995-3EE2-6DE3A1F96998}"/>
              </a:ext>
            </a:extLst>
          </p:cNvPr>
          <p:cNvPicPr>
            <a:picLocks noChangeAspect="1"/>
          </p:cNvPicPr>
          <p:nvPr/>
        </p:nvPicPr>
        <p:blipFill>
          <a:blip r:embed="rId4">
            <a:biLevel thresh="75000"/>
            <a:alphaModFix amt="5000"/>
            <a:extLst>
              <a:ext uri="{28A0092B-C50C-407E-A947-70E740481C1C}">
                <a14:useLocalDpi xmlns:a14="http://schemas.microsoft.com/office/drawing/2010/main" val="0"/>
              </a:ext>
            </a:extLst>
          </a:blip>
          <a:stretch>
            <a:fillRect/>
          </a:stretch>
        </p:blipFill>
        <p:spPr>
          <a:xfrm rot="11929349">
            <a:off x="6096510" y="-4441075"/>
            <a:ext cx="12190980" cy="11933094"/>
          </a:xfrm>
          <a:prstGeom prst="rect">
            <a:avLst/>
          </a:prstGeom>
        </p:spPr>
      </p:pic>
    </p:spTree>
    <p:extLst>
      <p:ext uri="{BB962C8B-B14F-4D97-AF65-F5344CB8AC3E}">
        <p14:creationId xmlns:p14="http://schemas.microsoft.com/office/powerpoint/2010/main" val="80298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763C3-3935-49CE-F240-AEDC28268DFD}"/>
              </a:ext>
            </a:extLst>
          </p:cNvPr>
          <p:cNvPicPr>
            <a:picLocks noChangeAspect="1"/>
          </p:cNvPicPr>
          <p:nvPr/>
        </p:nvPicPr>
        <p:blipFill>
          <a:blip r:embed="rId2"/>
          <a:stretch>
            <a:fillRect/>
          </a:stretch>
        </p:blipFill>
        <p:spPr>
          <a:xfrm>
            <a:off x="10534423" y="3894799"/>
            <a:ext cx="2587360" cy="1447222"/>
          </a:xfrm>
          <a:prstGeom prst="roundRect">
            <a:avLst>
              <a:gd name="adj" fmla="val 7880"/>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00A3CC2-04E5-3560-BC4D-9878CD272EC1}"/>
              </a:ext>
            </a:extLst>
          </p:cNvPr>
          <p:cNvPicPr>
            <a:picLocks noChangeAspect="1"/>
          </p:cNvPicPr>
          <p:nvPr/>
        </p:nvPicPr>
        <p:blipFill>
          <a:blip r:embed="rId3"/>
          <a:stretch>
            <a:fillRect/>
          </a:stretch>
        </p:blipFill>
        <p:spPr>
          <a:xfrm>
            <a:off x="6855831" y="3323032"/>
            <a:ext cx="4237936" cy="2364919"/>
          </a:xfrm>
          <a:prstGeom prst="roundRect">
            <a:avLst>
              <a:gd name="adj" fmla="val 10120"/>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6F39F16-3287-4BD0-CF36-E6AD33D8EEB2}"/>
              </a:ext>
            </a:extLst>
          </p:cNvPr>
          <p:cNvPicPr>
            <a:picLocks noChangeAspect="1"/>
          </p:cNvPicPr>
          <p:nvPr/>
        </p:nvPicPr>
        <p:blipFill>
          <a:blip r:embed="rId4"/>
          <a:stretch>
            <a:fillRect/>
          </a:stretch>
        </p:blipFill>
        <p:spPr>
          <a:xfrm>
            <a:off x="-136244" y="3894798"/>
            <a:ext cx="2587360" cy="1456021"/>
          </a:xfrm>
          <a:prstGeom prst="roundRect">
            <a:avLst>
              <a:gd name="adj" fmla="val 7031"/>
            </a:avLst>
          </a:prstGeom>
          <a:ln>
            <a:noFill/>
          </a:ln>
          <a:effectLst>
            <a:outerShdw blurRad="292100" dist="139700" dir="2700000" algn="tl" rotWithShape="0">
              <a:srgbClr val="333333">
                <a:alpha val="65000"/>
              </a:srgbClr>
            </a:outerShdw>
          </a:effectLst>
        </p:spPr>
      </p:pic>
      <p:pic>
        <p:nvPicPr>
          <p:cNvPr id="5" name="Picture 4">
            <a:hlinkClick r:id="rId5"/>
            <a:extLst>
              <a:ext uri="{FF2B5EF4-FFF2-40B4-BE49-F238E27FC236}">
                <a16:creationId xmlns:a16="http://schemas.microsoft.com/office/drawing/2014/main" id="{C318BD1C-C9EC-A615-60F6-D1E5246D93BA}"/>
              </a:ext>
            </a:extLst>
          </p:cNvPr>
          <p:cNvPicPr>
            <a:picLocks noChangeAspect="1"/>
          </p:cNvPicPr>
          <p:nvPr/>
        </p:nvPicPr>
        <p:blipFill rotWithShape="1">
          <a:blip r:embed="rId6"/>
          <a:srcRect l="7916" t="12425" r="7975" b="14651"/>
          <a:stretch/>
        </p:blipFill>
        <p:spPr>
          <a:xfrm>
            <a:off x="1249930" y="3311790"/>
            <a:ext cx="4219726" cy="2376161"/>
          </a:xfrm>
          <a:prstGeom prst="roundRect">
            <a:avLst>
              <a:gd name="adj" fmla="val 8115"/>
            </a:avLst>
          </a:prstGeom>
          <a:ln>
            <a:noFill/>
          </a:ln>
          <a:effectLst>
            <a:outerShdw blurRad="292100" dist="139700" dir="2700000" algn="tl" rotWithShape="0">
              <a:srgbClr val="333333">
                <a:alpha val="65000"/>
              </a:srgbClr>
            </a:outerShdw>
          </a:effectLst>
        </p:spPr>
      </p:pic>
      <p:sp>
        <p:nvSpPr>
          <p:cNvPr id="6" name="Content Placeholder 1">
            <a:extLst>
              <a:ext uri="{FF2B5EF4-FFF2-40B4-BE49-F238E27FC236}">
                <a16:creationId xmlns:a16="http://schemas.microsoft.com/office/drawing/2014/main" id="{AC7E3E13-7848-3614-4054-96614DDEBFF9}"/>
              </a:ext>
            </a:extLst>
          </p:cNvPr>
          <p:cNvSpPr txBox="1">
            <a:spLocks/>
          </p:cNvSpPr>
          <p:nvPr/>
        </p:nvSpPr>
        <p:spPr>
          <a:xfrm>
            <a:off x="2023578" y="499395"/>
            <a:ext cx="8510845" cy="217343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Trust Impact creates </a:t>
            </a:r>
            <a:r>
              <a:rPr lang="en-GB" sz="2800" b="1" kern="0">
                <a:solidFill>
                  <a:srgbClr val="56746B"/>
                </a:solidFill>
                <a:latin typeface="Raleway ExtraBold" panose="020B0503030101060003" pitchFamily="34" charset="77"/>
                <a:ea typeface="Times New Roman" panose="02020603050405020304" pitchFamily="18" charset="0"/>
                <a:cs typeface="Calibri" panose="020F0502020204030204" pitchFamily="34" charset="0"/>
              </a:rPr>
              <a:t>beautiful</a:t>
            </a: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 </a:t>
            </a:r>
            <a:r>
              <a:rPr lang="en-GB" sz="2800" b="1" kern="0">
                <a:solidFill>
                  <a:srgbClr val="316699"/>
                </a:solidFill>
                <a:latin typeface="Raleway ExtraBold" panose="020B0503030101060003" pitchFamily="34" charset="77"/>
                <a:ea typeface="Times New Roman" panose="02020603050405020304" pitchFamily="18" charset="0"/>
                <a:cs typeface="Calibri" panose="020F0502020204030204" pitchFamily="34" charset="0"/>
              </a:rPr>
              <a:t>automated</a:t>
            </a: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 </a:t>
            </a:r>
            <a:r>
              <a:rPr lang="en-GB" sz="2800" b="1" kern="0">
                <a:solidFill>
                  <a:srgbClr val="F0B91F"/>
                </a:solidFill>
                <a:latin typeface="Raleway ExtraBold" panose="020B0503030101060003" pitchFamily="34" charset="77"/>
                <a:ea typeface="Times New Roman" panose="02020603050405020304" pitchFamily="18" charset="0"/>
                <a:cs typeface="Calibri" panose="020F0502020204030204" pitchFamily="34" charset="0"/>
              </a:rPr>
              <a:t>live data</a:t>
            </a: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 visualisations of the impact our clients are making, </a:t>
            </a:r>
            <a:r>
              <a:rPr lang="en-GB" sz="2800" b="1" u="sng"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in real-time</a:t>
            </a:r>
            <a:r>
              <a:rPr lang="en-GB" sz="2800" b="1" kern="0">
                <a:solidFill>
                  <a:schemeClr val="tx1"/>
                </a:solidFill>
                <a:latin typeface="Raleway ExtraBold" panose="020B0503030101060003" pitchFamily="34" charset="77"/>
                <a:ea typeface="Times New Roman" panose="02020603050405020304" pitchFamily="18" charset="0"/>
                <a:cs typeface="Calibri" panose="020F0502020204030204" pitchFamily="34" charset="0"/>
              </a:rPr>
              <a:t>.</a:t>
            </a:r>
            <a:endParaRPr lang="en-US" sz="1800" b="1">
              <a:solidFill>
                <a:schemeClr val="tx1"/>
              </a:solidFill>
              <a:latin typeface="Raleway ExtraBold" panose="020B0503030101060003" pitchFamily="34" charset="77"/>
            </a:endParaRPr>
          </a:p>
        </p:txBody>
      </p:sp>
      <p:pic>
        <p:nvPicPr>
          <p:cNvPr id="11" name="Picture 10">
            <a:hlinkClick r:id="rId7"/>
            <a:extLst>
              <a:ext uri="{FF2B5EF4-FFF2-40B4-BE49-F238E27FC236}">
                <a16:creationId xmlns:a16="http://schemas.microsoft.com/office/drawing/2014/main" id="{4C840411-064E-49C7-D897-2C70719C2BB4}"/>
              </a:ext>
            </a:extLst>
          </p:cNvPr>
          <p:cNvPicPr>
            <a:picLocks noChangeAspect="1"/>
          </p:cNvPicPr>
          <p:nvPr/>
        </p:nvPicPr>
        <p:blipFill>
          <a:blip r:embed="rId8"/>
          <a:stretch>
            <a:fillRect/>
          </a:stretch>
        </p:blipFill>
        <p:spPr>
          <a:xfrm>
            <a:off x="3359793" y="2969120"/>
            <a:ext cx="5472414" cy="3076516"/>
          </a:xfrm>
          <a:prstGeom prst="roundRect">
            <a:avLst>
              <a:gd name="adj" fmla="val 6288"/>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36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AAA126-A964-49C2-B92D-452BA421A326}"/>
              </a:ext>
            </a:extLst>
          </p:cNvPr>
          <p:cNvSpPr>
            <a:spLocks noGrp="1"/>
          </p:cNvSpPr>
          <p:nvPr>
            <p:ph sz="quarter" idx="11"/>
          </p:nvPr>
        </p:nvSpPr>
        <p:spPr>
          <a:xfrm>
            <a:off x="6888674" y="3471023"/>
            <a:ext cx="1794081" cy="535531"/>
          </a:xfrm>
          <a:noFill/>
        </p:spPr>
        <p:txBody>
          <a:bodyPr/>
          <a:lstStyle/>
          <a:p>
            <a:r>
              <a:rPr lang="en-GB"/>
              <a:t>Purpose</a:t>
            </a:r>
            <a:endParaRPr lang="en-ZM"/>
          </a:p>
        </p:txBody>
      </p:sp>
    </p:spTree>
    <p:extLst>
      <p:ext uri="{BB962C8B-B14F-4D97-AF65-F5344CB8AC3E}">
        <p14:creationId xmlns:p14="http://schemas.microsoft.com/office/powerpoint/2010/main" val="23344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BEBFD-FE97-49D1-83FB-EEDED3A615A2}"/>
              </a:ext>
            </a:extLst>
          </p:cNvPr>
          <p:cNvSpPr>
            <a:spLocks noGrp="1"/>
          </p:cNvSpPr>
          <p:nvPr>
            <p:ph sz="quarter" idx="11"/>
          </p:nvPr>
        </p:nvSpPr>
        <p:spPr>
          <a:xfrm>
            <a:off x="597529" y="498049"/>
            <a:ext cx="9149975" cy="584200"/>
          </a:xfrm>
        </p:spPr>
        <p:txBody>
          <a:bodyPr/>
          <a:lstStyle/>
          <a:p>
            <a:r>
              <a:rPr lang="en-GB"/>
              <a:t>Function before form – build what you need</a:t>
            </a:r>
          </a:p>
        </p:txBody>
      </p:sp>
      <p:pic>
        <p:nvPicPr>
          <p:cNvPr id="24" name="Graphic 23" descr="Head with gears with solid fill">
            <a:extLst>
              <a:ext uri="{FF2B5EF4-FFF2-40B4-BE49-F238E27FC236}">
                <a16:creationId xmlns:a16="http://schemas.microsoft.com/office/drawing/2014/main" id="{FD382FA0-4B17-1A29-FBD4-E729BF9114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144" y="2154214"/>
            <a:ext cx="3140335" cy="3140335"/>
          </a:xfrm>
          <a:prstGeom prst="rect">
            <a:avLst/>
          </a:prstGeom>
        </p:spPr>
      </p:pic>
      <p:grpSp>
        <p:nvGrpSpPr>
          <p:cNvPr id="27" name="Group 26">
            <a:extLst>
              <a:ext uri="{FF2B5EF4-FFF2-40B4-BE49-F238E27FC236}">
                <a16:creationId xmlns:a16="http://schemas.microsoft.com/office/drawing/2014/main" id="{7EEFD20F-2E7B-9D21-5968-8EEC00943F4E}"/>
              </a:ext>
            </a:extLst>
          </p:cNvPr>
          <p:cNvGrpSpPr/>
          <p:nvPr/>
        </p:nvGrpSpPr>
        <p:grpSpPr>
          <a:xfrm flipH="1">
            <a:off x="8148363" y="2234117"/>
            <a:ext cx="3361818" cy="2980528"/>
            <a:chOff x="7252215" y="3467207"/>
            <a:chExt cx="914400" cy="914400"/>
          </a:xfrm>
        </p:grpSpPr>
        <p:pic>
          <p:nvPicPr>
            <p:cNvPr id="25" name="Graphic 24" descr="Head with gears with solid fill">
              <a:extLst>
                <a:ext uri="{FF2B5EF4-FFF2-40B4-BE49-F238E27FC236}">
                  <a16:creationId xmlns:a16="http://schemas.microsoft.com/office/drawing/2014/main" id="{7FDB277C-5468-7A22-19A0-68BD93390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52215" y="3467207"/>
              <a:ext cx="914400" cy="914400"/>
            </a:xfrm>
            <a:prstGeom prst="rect">
              <a:avLst/>
            </a:prstGeom>
          </p:spPr>
        </p:pic>
        <p:sp>
          <p:nvSpPr>
            <p:cNvPr id="26" name="Oval 25">
              <a:extLst>
                <a:ext uri="{FF2B5EF4-FFF2-40B4-BE49-F238E27FC236}">
                  <a16:creationId xmlns:a16="http://schemas.microsoft.com/office/drawing/2014/main" id="{8E7E0B2E-A9A0-F8F6-4A90-BEB10DD3B603}"/>
                </a:ext>
              </a:extLst>
            </p:cNvPr>
            <p:cNvSpPr/>
            <p:nvPr/>
          </p:nvSpPr>
          <p:spPr>
            <a:xfrm>
              <a:off x="7429500" y="3529553"/>
              <a:ext cx="444221" cy="5138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Graphic 28" descr="Lightbulb and gear with solid fill">
            <a:extLst>
              <a:ext uri="{FF2B5EF4-FFF2-40B4-BE49-F238E27FC236}">
                <a16:creationId xmlns:a16="http://schemas.microsoft.com/office/drawing/2014/main" id="{84706689-21A4-011E-3F5F-53D92F421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0351" y="2533290"/>
            <a:ext cx="1482880" cy="1482880"/>
          </a:xfrm>
          <a:prstGeom prst="rect">
            <a:avLst/>
          </a:prstGeom>
        </p:spPr>
      </p:pic>
      <p:sp>
        <p:nvSpPr>
          <p:cNvPr id="30" name="TextBox 29">
            <a:extLst>
              <a:ext uri="{FF2B5EF4-FFF2-40B4-BE49-F238E27FC236}">
                <a16:creationId xmlns:a16="http://schemas.microsoft.com/office/drawing/2014/main" id="{0D19BCD7-C1E3-0F60-AB9F-5F340FB9D38F}"/>
              </a:ext>
            </a:extLst>
          </p:cNvPr>
          <p:cNvSpPr txBox="1"/>
          <p:nvPr/>
        </p:nvSpPr>
        <p:spPr>
          <a:xfrm>
            <a:off x="4543096" y="2707274"/>
            <a:ext cx="2914650" cy="2308324"/>
          </a:xfrm>
          <a:prstGeom prst="rect">
            <a:avLst/>
          </a:prstGeom>
          <a:noFill/>
        </p:spPr>
        <p:txBody>
          <a:bodyPr wrap="square" rtlCol="0">
            <a:spAutoFit/>
          </a:bodyPr>
          <a:lstStyle/>
          <a:p>
            <a:pPr algn="ctr"/>
            <a:r>
              <a:rPr lang="en-US" sz="4800">
                <a:latin typeface="Raleway" pitchFamily="2" charset="77"/>
              </a:rPr>
              <a:t>Function </a:t>
            </a:r>
          </a:p>
          <a:p>
            <a:pPr algn="ctr"/>
            <a:r>
              <a:rPr lang="en-US" sz="4800">
                <a:latin typeface="Raleway" pitchFamily="2" charset="77"/>
              </a:rPr>
              <a:t>vs </a:t>
            </a:r>
          </a:p>
          <a:p>
            <a:pPr algn="ctr"/>
            <a:r>
              <a:rPr lang="en-US" sz="4800">
                <a:latin typeface="Raleway" pitchFamily="2" charset="77"/>
              </a:rPr>
              <a:t>form</a:t>
            </a:r>
          </a:p>
        </p:txBody>
      </p:sp>
    </p:spTree>
    <p:extLst>
      <p:ext uri="{BB962C8B-B14F-4D97-AF65-F5344CB8AC3E}">
        <p14:creationId xmlns:p14="http://schemas.microsoft.com/office/powerpoint/2010/main" val="356200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1D58B6-05B4-0E0B-F029-FD47CC60DE7D}"/>
              </a:ext>
            </a:extLst>
          </p:cNvPr>
          <p:cNvSpPr/>
          <p:nvPr/>
        </p:nvSpPr>
        <p:spPr>
          <a:xfrm>
            <a:off x="562407" y="495237"/>
            <a:ext cx="8029575" cy="113027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icon&#10;&#10;Description automatically generated">
            <a:extLst>
              <a:ext uri="{FF2B5EF4-FFF2-40B4-BE49-F238E27FC236}">
                <a16:creationId xmlns:a16="http://schemas.microsoft.com/office/drawing/2014/main" id="{7653C252-4DDC-4B24-A123-179DA272F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662" y="-2550000"/>
            <a:ext cx="7004276" cy="6858000"/>
          </a:xfrm>
          <a:prstGeom prst="rect">
            <a:avLst/>
          </a:prstGeom>
        </p:spPr>
      </p:pic>
      <p:pic>
        <p:nvPicPr>
          <p:cNvPr id="3074" name="Picture 2">
            <a:extLst>
              <a:ext uri="{FF2B5EF4-FFF2-40B4-BE49-F238E27FC236}">
                <a16:creationId xmlns:a16="http://schemas.microsoft.com/office/drawing/2014/main" id="{76F9C18E-E591-48F9-AB5A-F73F3D0D76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16" r="4415" b="1"/>
          <a:stretch/>
        </p:blipFill>
        <p:spPr bwMode="auto">
          <a:xfrm>
            <a:off x="5142025" y="3684116"/>
            <a:ext cx="3681690" cy="2907096"/>
          </a:xfrm>
          <a:prstGeom prst="rect">
            <a:avLst/>
          </a:prstGeom>
          <a:solidFill>
            <a:srgbClr val="FFFFFF"/>
          </a:solidFill>
        </p:spPr>
      </p:pic>
      <p:sp>
        <p:nvSpPr>
          <p:cNvPr id="73" name="Text Placeholder 3">
            <a:extLst>
              <a:ext uri="{FF2B5EF4-FFF2-40B4-BE49-F238E27FC236}">
                <a16:creationId xmlns:a16="http://schemas.microsoft.com/office/drawing/2014/main" id="{2FE52B6E-E438-4B60-9F51-3280B165598B}"/>
              </a:ext>
            </a:extLst>
          </p:cNvPr>
          <p:cNvSpPr>
            <a:spLocks noGrp="1"/>
          </p:cNvSpPr>
          <p:nvPr>
            <p:ph type="body" sz="half" idx="2"/>
          </p:nvPr>
        </p:nvSpPr>
        <p:spPr>
          <a:xfrm>
            <a:off x="5030404" y="1996812"/>
            <a:ext cx="3904932" cy="4693920"/>
          </a:xfrm>
          <a:noFill/>
        </p:spPr>
        <p:style>
          <a:lnRef idx="2">
            <a:schemeClr val="dk1"/>
          </a:lnRef>
          <a:fillRef idx="1">
            <a:schemeClr val="lt1"/>
          </a:fillRef>
          <a:effectRef idx="0">
            <a:schemeClr val="dk1"/>
          </a:effectRef>
          <a:fontRef idx="minor">
            <a:schemeClr val="dk1"/>
          </a:fontRef>
        </p:style>
        <p:txBody>
          <a:bodyPr/>
          <a:lstStyle/>
          <a:p>
            <a:pPr algn="ctr"/>
            <a:r>
              <a:rPr lang="en-GB" sz="1800" b="0" i="0">
                <a:solidFill>
                  <a:srgbClr val="292929"/>
                </a:solidFill>
                <a:effectLst/>
                <a:latin typeface="Raleway" pitchFamily="2" charset="77"/>
                <a:cs typeface="Calibri" panose="020F0502020204030204" pitchFamily="34" charset="0"/>
              </a:rPr>
              <a:t>With every decision or opportunity, every member of the British Rowing team in 2000 asked themselves: </a:t>
            </a:r>
          </a:p>
          <a:p>
            <a:pPr algn="ctr"/>
            <a:r>
              <a:rPr lang="en-GB" sz="1800" b="1" i="1">
                <a:solidFill>
                  <a:srgbClr val="292929"/>
                </a:solidFill>
                <a:effectLst/>
                <a:latin typeface="Raleway" pitchFamily="2" charset="77"/>
                <a:cs typeface="Calibri" panose="020F0502020204030204" pitchFamily="34" charset="0"/>
              </a:rPr>
              <a:t>WILL IT MAKE THE BOAT GO FASTER?</a:t>
            </a:r>
          </a:p>
          <a:p>
            <a:endParaRPr lang="en-GB" b="1" i="1">
              <a:solidFill>
                <a:srgbClr val="292929"/>
              </a:solidFill>
              <a:latin typeface="Charter"/>
            </a:endParaRPr>
          </a:p>
          <a:p>
            <a:endParaRPr lang="en-US"/>
          </a:p>
        </p:txBody>
      </p:sp>
      <p:sp>
        <p:nvSpPr>
          <p:cNvPr id="8" name="Text Placeholder 3">
            <a:extLst>
              <a:ext uri="{FF2B5EF4-FFF2-40B4-BE49-F238E27FC236}">
                <a16:creationId xmlns:a16="http://schemas.microsoft.com/office/drawing/2014/main" id="{8CEDD135-D340-4A97-B405-9A9913EABB02}"/>
              </a:ext>
            </a:extLst>
          </p:cNvPr>
          <p:cNvSpPr txBox="1">
            <a:spLocks/>
          </p:cNvSpPr>
          <p:nvPr/>
        </p:nvSpPr>
        <p:spPr>
          <a:xfrm>
            <a:off x="562407" y="1761892"/>
            <a:ext cx="3777932" cy="492884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Calibri" panose="020F0502020204030204" pitchFamily="34" charset="0"/>
              <a:cs typeface="Calibri" panose="020F0502020204030204" pitchFamily="34" charset="0"/>
            </a:endParaRPr>
          </a:p>
          <a:p>
            <a:endParaRPr lang="en-GB" sz="2000">
              <a:solidFill>
                <a:srgbClr val="292929"/>
              </a:solidFill>
              <a:latin typeface="Raleway" pitchFamily="2" charset="77"/>
              <a:cs typeface="Calibri" panose="020F0502020204030204" pitchFamily="34" charset="0"/>
            </a:endParaRPr>
          </a:p>
          <a:p>
            <a:r>
              <a:rPr lang="en-GB" sz="2100">
                <a:solidFill>
                  <a:srgbClr val="292929"/>
                </a:solidFill>
                <a:latin typeface="Raleway" pitchFamily="2" charset="77"/>
                <a:cs typeface="Calibri" panose="020F0502020204030204" pitchFamily="34" charset="0"/>
              </a:rPr>
              <a:t>In 1962, President John F. Kennedy visited NASA for the first time. During his tour of the facility, he met a janitor who was carrying a broom down the hallway. The President then casually asked the janitor what he did for NASA, and the janitor replied, </a:t>
            </a:r>
            <a:r>
              <a:rPr lang="en-GB" sz="2100" b="1">
                <a:solidFill>
                  <a:srgbClr val="292929"/>
                </a:solidFill>
                <a:latin typeface="Raleway" pitchFamily="2" charset="77"/>
                <a:cs typeface="Calibri" panose="020F0502020204030204" pitchFamily="34" charset="0"/>
              </a:rPr>
              <a:t>“I'm helping put a man on the moon.”</a:t>
            </a:r>
            <a:endParaRPr lang="en-GB" sz="2100" b="1" i="1">
              <a:solidFill>
                <a:srgbClr val="292929"/>
              </a:solidFill>
              <a:latin typeface="Raleway" pitchFamily="2" charset="77"/>
              <a:cs typeface="Calibri" panose="020F0502020204030204" pitchFamily="34" charset="0"/>
            </a:endParaRPr>
          </a:p>
          <a:p>
            <a:endParaRPr lang="en-US"/>
          </a:p>
        </p:txBody>
      </p:sp>
      <p:pic>
        <p:nvPicPr>
          <p:cNvPr id="3076" name="Picture 4" descr="Different NASA Logos: Brief History And Meanings">
            <a:extLst>
              <a:ext uri="{FF2B5EF4-FFF2-40B4-BE49-F238E27FC236}">
                <a16:creationId xmlns:a16="http://schemas.microsoft.com/office/drawing/2014/main" id="{00625711-9902-4775-9C49-123B261E4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56" t="8620" r="25208" b="9896"/>
          <a:stretch/>
        </p:blipFill>
        <p:spPr bwMode="auto">
          <a:xfrm>
            <a:off x="739712" y="1858104"/>
            <a:ext cx="3423321" cy="28099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816E595-AEE8-EFFE-A656-5177E9B01B7D}"/>
              </a:ext>
            </a:extLst>
          </p:cNvPr>
          <p:cNvSpPr txBox="1">
            <a:spLocks/>
          </p:cNvSpPr>
          <p:nvPr/>
        </p:nvSpPr>
        <p:spPr>
          <a:xfrm>
            <a:off x="653285" y="532098"/>
            <a:ext cx="8029575" cy="1130273"/>
          </a:xfrm>
          <a:solidFill>
            <a:schemeClr val="accent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200" b="1">
                <a:latin typeface="Raleway" pitchFamily="2" charset="77"/>
              </a:rPr>
              <a:t>What you can achieve if function comes before form</a:t>
            </a:r>
          </a:p>
        </p:txBody>
      </p:sp>
    </p:spTree>
    <p:extLst>
      <p:ext uri="{BB962C8B-B14F-4D97-AF65-F5344CB8AC3E}">
        <p14:creationId xmlns:p14="http://schemas.microsoft.com/office/powerpoint/2010/main" val="379584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34BD2D-4BE1-4583-AFD2-3409F46649FF}"/>
              </a:ext>
            </a:extLst>
          </p:cNvPr>
          <p:cNvSpPr>
            <a:spLocks noGrp="1"/>
          </p:cNvSpPr>
          <p:nvPr>
            <p:ph sz="quarter" idx="11"/>
          </p:nvPr>
        </p:nvSpPr>
        <p:spPr>
          <a:xfrm>
            <a:off x="597529" y="498048"/>
            <a:ext cx="9089396" cy="907053"/>
          </a:xfrm>
        </p:spPr>
        <p:txBody>
          <a:bodyPr/>
          <a:lstStyle/>
          <a:p>
            <a:r>
              <a:rPr lang="en-GB"/>
              <a:t>How Clear and Aligned Are You on Your Organisation’s Purpose?</a:t>
            </a:r>
          </a:p>
        </p:txBody>
      </p:sp>
      <p:sp>
        <p:nvSpPr>
          <p:cNvPr id="4" name="TextBox 3">
            <a:extLst>
              <a:ext uri="{FF2B5EF4-FFF2-40B4-BE49-F238E27FC236}">
                <a16:creationId xmlns:a16="http://schemas.microsoft.com/office/drawing/2014/main" id="{E0EE5E52-DE33-4AE1-9BCA-9834088A6E00}"/>
              </a:ext>
            </a:extLst>
          </p:cNvPr>
          <p:cNvSpPr txBox="1"/>
          <p:nvPr/>
        </p:nvSpPr>
        <p:spPr>
          <a:xfrm>
            <a:off x="3035001" y="3318036"/>
            <a:ext cx="6121998" cy="3154710"/>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GB" sz="19900">
                <a:solidFill>
                  <a:srgbClr val="316699"/>
                </a:solidFill>
                <a:latin typeface="Arial Black" panose="020B0A04020102020204" pitchFamily="34" charset="0"/>
              </a:rPr>
              <a:t>46%</a:t>
            </a:r>
          </a:p>
        </p:txBody>
      </p:sp>
      <p:sp>
        <p:nvSpPr>
          <p:cNvPr id="5" name="TextBox 4">
            <a:extLst>
              <a:ext uri="{FF2B5EF4-FFF2-40B4-BE49-F238E27FC236}">
                <a16:creationId xmlns:a16="http://schemas.microsoft.com/office/drawing/2014/main" id="{B2A99BFD-8CC4-47B9-8687-38A8CD8F57D4}"/>
              </a:ext>
            </a:extLst>
          </p:cNvPr>
          <p:cNvSpPr txBox="1"/>
          <p:nvPr/>
        </p:nvSpPr>
        <p:spPr>
          <a:xfrm>
            <a:off x="4023360" y="6011081"/>
            <a:ext cx="4739439" cy="400110"/>
          </a:xfrm>
          <a:prstGeom prst="rect">
            <a:avLst/>
          </a:prstGeom>
          <a:noFill/>
        </p:spPr>
        <p:txBody>
          <a:bodyPr wrap="none" rtlCol="0">
            <a:spAutoFit/>
          </a:bodyPr>
          <a:lstStyle/>
          <a:p>
            <a:r>
              <a:rPr lang="en-GB" sz="2000">
                <a:latin typeface="Arial" panose="020B0604020202020204" pitchFamily="34" charset="0"/>
                <a:cs typeface="Arial" panose="020B0604020202020204" pitchFamily="34" charset="0"/>
              </a:rPr>
              <a:t>AVERAGE ALIGNMENT ON PURPOSE</a:t>
            </a:r>
          </a:p>
        </p:txBody>
      </p:sp>
      <p:sp>
        <p:nvSpPr>
          <p:cNvPr id="6" name="TextBox 5">
            <a:extLst>
              <a:ext uri="{FF2B5EF4-FFF2-40B4-BE49-F238E27FC236}">
                <a16:creationId xmlns:a16="http://schemas.microsoft.com/office/drawing/2014/main" id="{0D1767AD-8B8C-4D99-8F99-4D3716CCB415}"/>
              </a:ext>
            </a:extLst>
          </p:cNvPr>
          <p:cNvSpPr txBox="1"/>
          <p:nvPr/>
        </p:nvSpPr>
        <p:spPr>
          <a:xfrm>
            <a:off x="1733267" y="1761404"/>
            <a:ext cx="8725466" cy="1200329"/>
          </a:xfrm>
          <a:prstGeom prst="rect">
            <a:avLst/>
          </a:prstGeom>
          <a:noFill/>
        </p:spPr>
        <p:txBody>
          <a:bodyPr wrap="none" rtlCol="0">
            <a:spAutoFit/>
          </a:bodyPr>
          <a:lstStyle/>
          <a:p>
            <a:pPr algn="ctr"/>
            <a:r>
              <a:rPr lang="en-GB" sz="3600" b="1">
                <a:latin typeface="Arial" panose="020B0604020202020204" pitchFamily="34" charset="0"/>
                <a:cs typeface="Arial" panose="020B0604020202020204" pitchFamily="34" charset="0"/>
              </a:rPr>
              <a:t>“Can you describe the purpose of your</a:t>
            </a:r>
          </a:p>
          <a:p>
            <a:pPr algn="ctr"/>
            <a:r>
              <a:rPr lang="en-GB" sz="3600" b="1">
                <a:latin typeface="Arial" panose="020B0604020202020204" pitchFamily="34" charset="0"/>
                <a:cs typeface="Arial" panose="020B0604020202020204" pitchFamily="34" charset="0"/>
              </a:rPr>
              <a:t>organisation in 8 words or less”</a:t>
            </a:r>
          </a:p>
        </p:txBody>
      </p:sp>
    </p:spTree>
    <p:extLst>
      <p:ext uri="{BB962C8B-B14F-4D97-AF65-F5344CB8AC3E}">
        <p14:creationId xmlns:p14="http://schemas.microsoft.com/office/powerpoint/2010/main" val="91069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EAE4-17D6-4B9A-94E9-53EAA839D366}"/>
              </a:ext>
            </a:extLst>
          </p:cNvPr>
          <p:cNvSpPr>
            <a:spLocks noGrp="1"/>
          </p:cNvSpPr>
          <p:nvPr>
            <p:ph type="title"/>
          </p:nvPr>
        </p:nvSpPr>
        <p:spPr>
          <a:xfrm>
            <a:off x="3982064" y="296304"/>
            <a:ext cx="3989439" cy="963440"/>
          </a:xfrm>
        </p:spPr>
        <p:txBody>
          <a:bodyPr>
            <a:normAutofit fontScale="90000"/>
          </a:bodyPr>
          <a:lstStyle/>
          <a:p>
            <a:pPr algn="ctr"/>
            <a:r>
              <a:rPr lang="en-GB" sz="4000" b="1" err="1">
                <a:latin typeface="Arial" panose="020B0604020202020204" pitchFamily="34" charset="0"/>
                <a:cs typeface="Arial" panose="020B0604020202020204" pitchFamily="34" charset="0"/>
              </a:rPr>
              <a:t>trst.uk</a:t>
            </a:r>
            <a:r>
              <a:rPr lang="en-GB" sz="4000" b="1">
                <a:latin typeface="Arial" panose="020B0604020202020204" pitchFamily="34" charset="0"/>
                <a:cs typeface="Arial" panose="020B0604020202020204" pitchFamily="34" charset="0"/>
              </a:rPr>
              <a:t>/purpose/</a:t>
            </a:r>
          </a:p>
        </p:txBody>
      </p:sp>
      <p:pic>
        <p:nvPicPr>
          <p:cNvPr id="5" name="Picture 4">
            <a:hlinkClick r:id="rId3"/>
            <a:extLst>
              <a:ext uri="{FF2B5EF4-FFF2-40B4-BE49-F238E27FC236}">
                <a16:creationId xmlns:a16="http://schemas.microsoft.com/office/drawing/2014/main" id="{9AEDCE87-FBE1-4916-A99B-ECB7507AD3C6}"/>
              </a:ext>
            </a:extLst>
          </p:cNvPr>
          <p:cNvPicPr>
            <a:picLocks noChangeAspect="1"/>
          </p:cNvPicPr>
          <p:nvPr/>
        </p:nvPicPr>
        <p:blipFill rotWithShape="1">
          <a:blip r:embed="rId4"/>
          <a:srcRect l="10354" t="15921" r="10300" b="14902"/>
          <a:stretch/>
        </p:blipFill>
        <p:spPr>
          <a:xfrm>
            <a:off x="1195754" y="1146370"/>
            <a:ext cx="9823938" cy="5709848"/>
          </a:xfrm>
          <a:prstGeom prst="rect">
            <a:avLst/>
          </a:prstGeom>
        </p:spPr>
      </p:pic>
    </p:spTree>
    <p:extLst>
      <p:ext uri="{BB962C8B-B14F-4D97-AF65-F5344CB8AC3E}">
        <p14:creationId xmlns:p14="http://schemas.microsoft.com/office/powerpoint/2010/main" val="700677865"/>
      </p:ext>
    </p:extLst>
  </p:cSld>
  <p:clrMapOvr>
    <a:masterClrMapping/>
  </p:clrMapOvr>
</p:sld>
</file>

<file path=ppt/theme/theme1.xml><?xml version="1.0" encoding="utf-8"?>
<a:theme xmlns:a="http://schemas.openxmlformats.org/drawingml/2006/main" name="Trust Impact Powerpoint">
  <a:themeElements>
    <a:clrScheme name="Trust Impact">
      <a:dk1>
        <a:sysClr val="windowText" lastClr="000000"/>
      </a:dk1>
      <a:lt1>
        <a:sysClr val="window" lastClr="FFFFFF"/>
      </a:lt1>
      <a:dk2>
        <a:srgbClr val="316699"/>
      </a:dk2>
      <a:lt2>
        <a:srgbClr val="E7E6E6"/>
      </a:lt2>
      <a:accent1>
        <a:srgbClr val="316699"/>
      </a:accent1>
      <a:accent2>
        <a:srgbClr val="D66674"/>
      </a:accent2>
      <a:accent3>
        <a:srgbClr val="F0B91F"/>
      </a:accent3>
      <a:accent4>
        <a:srgbClr val="688B7F"/>
      </a:accent4>
      <a:accent5>
        <a:srgbClr val="74A3D2"/>
      </a:accent5>
      <a:accent6>
        <a:srgbClr val="98B2A9"/>
      </a:accent6>
      <a:hlink>
        <a:srgbClr val="000000"/>
      </a:hlink>
      <a:folHlink>
        <a:srgbClr val="31669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ust Impact Powerpoint" id="{80167D9F-94DA-4491-979F-321D103AA0C2}" vid="{302BF903-1173-462F-9999-2A50083AF09C}"/>
    </a:ext>
  </a:extLst>
</a:theme>
</file>

<file path=ppt/theme/theme2.xml><?xml version="1.0" encoding="utf-8"?>
<a:theme xmlns:a="http://schemas.openxmlformats.org/drawingml/2006/main" name="1_Trust Impact Ltd">
  <a:themeElements>
    <a:clrScheme name="Trust Impact">
      <a:dk1>
        <a:sysClr val="windowText" lastClr="000000"/>
      </a:dk1>
      <a:lt1>
        <a:sysClr val="window" lastClr="FFFFFF"/>
      </a:lt1>
      <a:dk2>
        <a:srgbClr val="316699"/>
      </a:dk2>
      <a:lt2>
        <a:srgbClr val="E7E6E6"/>
      </a:lt2>
      <a:accent1>
        <a:srgbClr val="316699"/>
      </a:accent1>
      <a:accent2>
        <a:srgbClr val="D66674"/>
      </a:accent2>
      <a:accent3>
        <a:srgbClr val="F0B91F"/>
      </a:accent3>
      <a:accent4>
        <a:srgbClr val="688B7F"/>
      </a:accent4>
      <a:accent5>
        <a:srgbClr val="74A3D2"/>
      </a:accent5>
      <a:accent6>
        <a:srgbClr val="98B2A9"/>
      </a:accent6>
      <a:hlink>
        <a:srgbClr val="000000"/>
      </a:hlink>
      <a:folHlink>
        <a:srgbClr val="31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rtlCol="0" anchor="ctr">
        <a:spAutoFit/>
      </a:bodyPr>
      <a:lstStyle>
        <a:defPPr algn="ctr">
          <a:lnSpc>
            <a:spcPct val="90000"/>
          </a:lnSpc>
          <a:defRPr sz="2800" dirty="0" smtClean="0">
            <a:solidFill>
              <a:schemeClr val="bg1"/>
            </a:solidFill>
          </a:defRPr>
        </a:defPPr>
      </a:lstStyle>
    </a:spDef>
    <a:lnDef>
      <a:spPr>
        <a:noFill/>
        <a:ln w="14288" cap="flat">
          <a:solidFill>
            <a:schemeClr val="tx2"/>
          </a:solidFill>
          <a:prstDash val="solid"/>
          <a:miter lim="800000"/>
          <a:headEnd/>
          <a:tailEnd/>
        </a:ln>
        <a:extLst>
          <a:ext uri="{909E8E84-426E-40DD-AFC4-6F175D3DCCD1}">
            <a14:hiddenFill xmlns:a14="http://schemas.microsoft.com/office/drawing/2010/main">
              <a:noFill/>
            </a14:hiddenFill>
          </a:ext>
        </a:extLst>
      </a:spPr>
      <a:bodyPr/>
      <a:lstStyle/>
    </a:lnDef>
  </a:objectDefaults>
  <a:extraClrSchemeLst/>
  <a:extLst>
    <a:ext uri="{05A4C25C-085E-4340-85A3-A5531E510DB2}">
      <thm15:themeFamily xmlns:thm15="http://schemas.microsoft.com/office/thememl/2012/main" name="Trust Impact Ltd" id="{446BD075-83C4-4A79-A77C-D3DE7E910376}" vid="{E9E26C87-8345-43A0-8939-478271A5135A}"/>
    </a:ext>
  </a:extLst>
</a:theme>
</file>

<file path=ppt/theme/theme3.xml><?xml version="1.0" encoding="utf-8"?>
<a:theme xmlns:a="http://schemas.openxmlformats.org/drawingml/2006/main" name="1_Office Theme">
  <a:themeElements>
    <a:clrScheme name="Trust Impact">
      <a:dk1>
        <a:sysClr val="windowText" lastClr="000000"/>
      </a:dk1>
      <a:lt1>
        <a:sysClr val="window" lastClr="FFFFFF"/>
      </a:lt1>
      <a:dk2>
        <a:srgbClr val="316699"/>
      </a:dk2>
      <a:lt2>
        <a:srgbClr val="E7E6E6"/>
      </a:lt2>
      <a:accent1>
        <a:srgbClr val="316699"/>
      </a:accent1>
      <a:accent2>
        <a:srgbClr val="D66674"/>
      </a:accent2>
      <a:accent3>
        <a:srgbClr val="F0B91F"/>
      </a:accent3>
      <a:accent4>
        <a:srgbClr val="688B7F"/>
      </a:accent4>
      <a:accent5>
        <a:srgbClr val="74A3D2"/>
      </a:accent5>
      <a:accent6>
        <a:srgbClr val="98B2A9"/>
      </a:accent6>
      <a:hlink>
        <a:srgbClr val="000000"/>
      </a:hlink>
      <a:folHlink>
        <a:srgbClr val="31669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cf8fdc-eeb3-407e-b20b-139f0e45534c" xsi:nil="true"/>
    <lcf76f155ced4ddcb4097134ff3c332f xmlns="c9fa6af4-056e-4660-9327-8f37a7814cb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22086EE90BB64D9F6FBC2ABE327856" ma:contentTypeVersion="11" ma:contentTypeDescription="Create a new document." ma:contentTypeScope="" ma:versionID="cf3cd5c90fbc5251025e2f42b160599e">
  <xsd:schema xmlns:xsd="http://www.w3.org/2001/XMLSchema" xmlns:xs="http://www.w3.org/2001/XMLSchema" xmlns:p="http://schemas.microsoft.com/office/2006/metadata/properties" xmlns:ns2="c9fa6af4-056e-4660-9327-8f37a7814cb4" xmlns:ns3="6ecf8fdc-eeb3-407e-b20b-139f0e45534c" targetNamespace="http://schemas.microsoft.com/office/2006/metadata/properties" ma:root="true" ma:fieldsID="9284224c81cc56830eaa5760b2d9d2de" ns2:_="" ns3:_="">
    <xsd:import namespace="c9fa6af4-056e-4660-9327-8f37a7814cb4"/>
    <xsd:import namespace="6ecf8fdc-eeb3-407e-b20b-139f0e4553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fa6af4-056e-4660-9327-8f37a7814c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f4bf6f1-7542-43ad-93e6-82bcf1db5af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cf8fdc-eeb3-407e-b20b-139f0e4553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b6ad3b-b917-46e3-b050-b726a5efc480}" ma:internalName="TaxCatchAll" ma:showField="CatchAllData" ma:web="6ecf8fdc-eeb3-407e-b20b-139f0e4553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C77E20-BAC1-4AAD-89B0-953132C8B16B}">
  <ds:schemaRefs>
    <ds:schemaRef ds:uri="42a47984-42ec-4669-bb7c-e0fa0ca29c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5C51E4-1C9F-4D30-8A72-77B5432247AD}"/>
</file>

<file path=customXml/itemProps3.xml><?xml version="1.0" encoding="utf-8"?>
<ds:datastoreItem xmlns:ds="http://schemas.openxmlformats.org/officeDocument/2006/customXml" ds:itemID="{40C782DC-33AA-4B05-8C63-4821F112B9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Trust Impact Powerpoint</Template>
  <TotalTime>0</TotalTime>
  <Words>927</Words>
  <Application>Microsoft Office PowerPoint</Application>
  <PresentationFormat>Widescreen</PresentationFormat>
  <Paragraphs>125</Paragraphs>
  <Slides>25</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Arial</vt:lpstr>
      <vt:lpstr>Arial Black</vt:lpstr>
      <vt:lpstr>Calibri</vt:lpstr>
      <vt:lpstr>Calibri Light</vt:lpstr>
      <vt:lpstr>Charter</vt:lpstr>
      <vt:lpstr>Raleway</vt:lpstr>
      <vt:lpstr>Raleway ExtraBold</vt:lpstr>
      <vt:lpstr>Raleway SemiBold</vt:lpstr>
      <vt:lpstr>Source Sans Pro</vt:lpstr>
      <vt:lpstr>Trust Impact Powerpoint</vt:lpstr>
      <vt:lpstr>1_Trust Impact Ltd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trst.uk/purpose/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Stevenson-Dodd</dc:creator>
  <cp:lastModifiedBy>Amy Jones</cp:lastModifiedBy>
  <cp:revision>2</cp:revision>
  <dcterms:created xsi:type="dcterms:W3CDTF">2019-09-19T14:40:05Z</dcterms:created>
  <dcterms:modified xsi:type="dcterms:W3CDTF">2025-05-07T17:37:26Z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0x0101005C22086EE90BB64D9F6FBC2ABE327856</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y fmtid="{D5CDD505-2E9C-101B-9397-08002B2CF9AE}" pid="8" name="MediaServiceImageTags">
    <vt:lpwstr/>
  </property>
</Properties>
</file>