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265" r:id="rId3"/>
    <p:sldId id="268" r:id="rId4"/>
    <p:sldId id="331" r:id="rId5"/>
    <p:sldId id="328" r:id="rId6"/>
    <p:sldId id="329" r:id="rId7"/>
    <p:sldId id="330" r:id="rId8"/>
    <p:sldId id="340" r:id="rId9"/>
    <p:sldId id="337" r:id="rId10"/>
    <p:sldId id="339" r:id="rId11"/>
    <p:sldId id="271" r:id="rId12"/>
    <p:sldId id="322" r:id="rId13"/>
    <p:sldId id="287" r:id="rId14"/>
    <p:sldId id="332" r:id="rId15"/>
    <p:sldId id="285" r:id="rId16"/>
    <p:sldId id="284" r:id="rId17"/>
    <p:sldId id="288" r:id="rId18"/>
    <p:sldId id="286" r:id="rId19"/>
    <p:sldId id="259" r:id="rId20"/>
    <p:sldId id="270" r:id="rId21"/>
    <p:sldId id="341" r:id="rId22"/>
    <p:sldId id="278" r:id="rId2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F68"/>
    <a:srgbClr val="41986C"/>
    <a:srgbClr val="FF5F66"/>
    <a:srgbClr val="F1C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Type of fraud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37E-4377-B078-23A7C8FC15A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37E-4377-B078-23A7C8FC15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37E-4377-B078-23A7C8FC15A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37E-4377-B078-23A7C8FC15A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37E-4377-B078-23A7C8FC15AC}"/>
              </c:ext>
            </c:extLst>
          </c:dPt>
          <c:cat>
            <c:strRef>
              <c:f>Sheet1!$A$2:$A$6</c:f>
              <c:strCache>
                <c:ptCount val="5"/>
                <c:pt idx="0">
                  <c:v>Internal</c:v>
                </c:pt>
                <c:pt idx="1">
                  <c:v>External</c:v>
                </c:pt>
                <c:pt idx="2">
                  <c:v>Beneficiary</c:v>
                </c:pt>
                <c:pt idx="3">
                  <c:v>Supplier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23</c:v>
                </c:pt>
                <c:pt idx="2">
                  <c:v>6</c:v>
                </c:pt>
                <c:pt idx="3">
                  <c:v>4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E-45F8-823A-DB48E9DD6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91D3F7D9-24EE-4FC4-91A3-08CBB7619742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DF066708-6BE7-4B47-AEC5-F3A649475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12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7809FA98-EF56-445C-8302-3D49C9E8E5D8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CC2C0645-7ED0-4A55-B2BF-06BCE1D0D5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739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0"/>
            <a:ext cx="12191999" cy="6923878"/>
          </a:xfrm>
          <a:prstGeom prst="rect">
            <a:avLst/>
          </a:prstGeom>
          <a:solidFill>
            <a:srgbClr val="FF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7050" y="1724486"/>
            <a:ext cx="6786699" cy="1325563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3" name="TextBox 32"/>
          <p:cNvSpPr txBox="1"/>
          <p:nvPr userDrawn="1"/>
        </p:nvSpPr>
        <p:spPr>
          <a:xfrm>
            <a:off x="357051" y="6495856"/>
            <a:ext cx="23023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  <a:latin typeface="+mn-lt"/>
              </a:rPr>
              <a:t>Strictly Private &amp; Confidential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116378"/>
            <a:ext cx="2071816" cy="160810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06"/>
          <a:stretch/>
        </p:blipFill>
        <p:spPr>
          <a:xfrm>
            <a:off x="7659607" y="-13050"/>
            <a:ext cx="4529721" cy="354328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3539456"/>
            <a:ext cx="12192001" cy="28327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Content Placeholder 42"/>
          <p:cNvSpPr>
            <a:spLocks noGrp="1"/>
          </p:cNvSpPr>
          <p:nvPr>
            <p:ph sz="quarter" idx="11"/>
          </p:nvPr>
        </p:nvSpPr>
        <p:spPr>
          <a:xfrm>
            <a:off x="4748210" y="5977735"/>
            <a:ext cx="2838450" cy="244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0"/>
          </p:nvPr>
        </p:nvSpPr>
        <p:spPr>
          <a:xfrm>
            <a:off x="4891879" y="3721228"/>
            <a:ext cx="2551113" cy="2106613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59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04800" y="283549"/>
            <a:ext cx="5238750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98" y="6138001"/>
            <a:ext cx="632940" cy="583474"/>
          </a:xfrm>
          <a:prstGeom prst="rect">
            <a:avLst/>
          </a:prstGeom>
        </p:spPr>
      </p:pic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8159" y="5880395"/>
            <a:ext cx="942975" cy="82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2066081"/>
            <a:ext cx="12192000" cy="1871605"/>
          </a:xfrm>
          <a:prstGeom prst="rect">
            <a:avLst/>
          </a:prstGeom>
          <a:solidFill>
            <a:srgbClr val="F1C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54502" y="2212612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45221" y="2212612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45638" y="2212612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869107"/>
            <a:ext cx="12192000" cy="144016"/>
          </a:xfrm>
          <a:prstGeom prst="rect">
            <a:avLst/>
          </a:prstGeom>
          <a:solidFill>
            <a:srgbClr val="F1C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Rectangle 18"/>
          <p:cNvSpPr/>
          <p:nvPr userDrawn="1"/>
        </p:nvSpPr>
        <p:spPr>
          <a:xfrm>
            <a:off x="5998030" y="0"/>
            <a:ext cx="6195237" cy="978195"/>
          </a:xfrm>
          <a:prstGeom prst="rect">
            <a:avLst/>
          </a:prstGeom>
          <a:solidFill>
            <a:srgbClr val="F1C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4" t="42314" r="-626" b="28610"/>
          <a:stretch/>
        </p:blipFill>
        <p:spPr>
          <a:xfrm>
            <a:off x="5982159" y="-11017"/>
            <a:ext cx="4415324" cy="9915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35186" r="43990" b="35738"/>
          <a:stretch/>
        </p:blipFill>
        <p:spPr>
          <a:xfrm rot="10800000">
            <a:off x="9716876" y="0"/>
            <a:ext cx="2760957" cy="9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464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06"/>
          <a:stretch/>
        </p:blipFill>
        <p:spPr>
          <a:xfrm>
            <a:off x="8602337" y="0"/>
            <a:ext cx="359333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79" b="8936"/>
          <a:stretch/>
        </p:blipFill>
        <p:spPr>
          <a:xfrm>
            <a:off x="8593156" y="2425032"/>
            <a:ext cx="3492348" cy="443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5921829"/>
            <a:ext cx="12192001" cy="9361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90975" y="475785"/>
            <a:ext cx="942975" cy="82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0"/>
            <a:ext cx="3590926" cy="6858000"/>
          </a:xfrm>
          <a:prstGeom prst="rect">
            <a:avLst/>
          </a:prstGeom>
          <a:solidFill>
            <a:srgbClr val="419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3" y="156756"/>
            <a:ext cx="632940" cy="5834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6" t="20020" r="12887" b="134"/>
          <a:stretch/>
        </p:blipFill>
        <p:spPr>
          <a:xfrm rot="5400000">
            <a:off x="-1719996" y="1474898"/>
            <a:ext cx="6907579" cy="3891679"/>
          </a:xfrm>
          <a:prstGeom prst="rect">
            <a:avLst/>
          </a:prstGeom>
        </p:spPr>
      </p:pic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FF1216B-9CA0-473F-868D-8C4BA3C8DA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182054" y="-2531643"/>
            <a:ext cx="631977" cy="5179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03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97622" y="194931"/>
            <a:ext cx="851137" cy="6801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3" y="156756"/>
            <a:ext cx="632940" cy="583474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6531" y="6345338"/>
            <a:ext cx="7772400" cy="521627"/>
            <a:chOff x="0" y="6345338"/>
            <a:chExt cx="7772400" cy="521627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45939"/>
              <a:ext cx="4687330" cy="51206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15"/>
            <a:stretch/>
          </p:blipFill>
          <p:spPr>
            <a:xfrm>
              <a:off x="3774787" y="6345338"/>
              <a:ext cx="3997613" cy="521627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" r="3485"/>
          <a:stretch/>
        </p:blipFill>
        <p:spPr>
          <a:xfrm>
            <a:off x="7765869" y="6345082"/>
            <a:ext cx="4426131" cy="521627"/>
          </a:xfrm>
          <a:prstGeom prst="rect">
            <a:avLst/>
          </a:prstGeom>
        </p:spPr>
      </p:pic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5EC33B9B-CA0D-4885-8C29-36903D7AAA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5077471" y="-2557794"/>
            <a:ext cx="740800" cy="439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82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4198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4" t="38780" r="27510" b="46432"/>
          <a:stretch/>
        </p:blipFill>
        <p:spPr>
          <a:xfrm>
            <a:off x="6996419" y="6137211"/>
            <a:ext cx="5209564" cy="7207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812F34-0CF3-473D-82C5-14FE2D37F40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5061174" y="-2547254"/>
            <a:ext cx="307439" cy="5736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23" y="156756"/>
            <a:ext cx="632940" cy="5834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6" t="38952" r="23847" b="46260"/>
          <a:stretch/>
        </p:blipFill>
        <p:spPr>
          <a:xfrm>
            <a:off x="0" y="6145565"/>
            <a:ext cx="5830349" cy="72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1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3944039" cy="6858000"/>
          </a:xfrm>
          <a:prstGeom prst="rect">
            <a:avLst/>
          </a:prstGeom>
          <a:solidFill>
            <a:srgbClr val="FF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58" y="365125"/>
            <a:ext cx="326099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0F7E-AD89-43AF-8146-CC76639B5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28489" r="63636" b="28015"/>
          <a:stretch/>
        </p:blipFill>
        <p:spPr>
          <a:xfrm>
            <a:off x="214490" y="6106231"/>
            <a:ext cx="643466" cy="6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02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247961" y="0"/>
            <a:ext cx="3944039" cy="6858000"/>
          </a:xfrm>
          <a:prstGeom prst="rect">
            <a:avLst/>
          </a:prstGeom>
          <a:solidFill>
            <a:srgbClr val="FF5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9484" y="188855"/>
            <a:ext cx="3260992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310F7E-AD89-43AF-8146-CC76639B5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4" t="28489" r="63636" b="28015"/>
          <a:stretch/>
        </p:blipFill>
        <p:spPr>
          <a:xfrm>
            <a:off x="11451167" y="6140468"/>
            <a:ext cx="643466" cy="61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8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5998030" y="0"/>
            <a:ext cx="6195237" cy="978195"/>
          </a:xfrm>
          <a:prstGeom prst="rect">
            <a:avLst/>
          </a:prstGeom>
          <a:solidFill>
            <a:srgbClr val="F1C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304800" y="283549"/>
            <a:ext cx="5238750" cy="409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898" y="6138001"/>
            <a:ext cx="632940" cy="583474"/>
          </a:xfrm>
          <a:prstGeom prst="rect">
            <a:avLst/>
          </a:prstGeom>
        </p:spPr>
      </p:pic>
      <p:sp>
        <p:nvSpPr>
          <p:cNvPr id="1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158159" y="5880395"/>
            <a:ext cx="942975" cy="828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84" t="42314" r="-626" b="28610"/>
          <a:stretch/>
        </p:blipFill>
        <p:spPr>
          <a:xfrm>
            <a:off x="5982159" y="-11017"/>
            <a:ext cx="4415324" cy="9915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7" t="35186" r="43990" b="35738"/>
          <a:stretch/>
        </p:blipFill>
        <p:spPr>
          <a:xfrm rot="10800000">
            <a:off x="9716876" y="0"/>
            <a:ext cx="2760957" cy="991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C3709B-4BB5-5183-7C12-9F33FDBFE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" y="5795773"/>
            <a:ext cx="1054139" cy="99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878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1C5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0F7E-AD89-43AF-8146-CC76639B504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t="29597" r="64183" b="28539"/>
          <a:stretch/>
        </p:blipFill>
        <p:spPr>
          <a:xfrm>
            <a:off x="5652768" y="3013043"/>
            <a:ext cx="901846" cy="88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10F7E-AD89-43AF-8146-CC76639B504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11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6" r:id="rId4"/>
    <p:sldLayoutId id="2147483667" r:id="rId5"/>
    <p:sldLayoutId id="2147483661" r:id="rId6"/>
    <p:sldLayoutId id="2147483662" r:id="rId7"/>
    <p:sldLayoutId id="2147483658" r:id="rId8"/>
    <p:sldLayoutId id="2147483666" r:id="rId9"/>
    <p:sldLayoutId id="214748365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.publishing.service.gov.uk/media/643d596b773a8a000cab2dea/Checklist_Internal_financial_control_for_charities.odt" TargetMode="External"/><Relationship Id="rId2" Type="http://schemas.openxmlformats.org/officeDocument/2006/relationships/hyperlink" Target="https://www.gov.uk/government/publications/internal-financial-controls-for-charities-cc8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organisations/charity-commission" TargetMode="External"/><Relationship Id="rId7" Type="http://schemas.openxmlformats.org/officeDocument/2006/relationships/hyperlink" Target="mailto:nmeyer@wrpartners.co.uk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rmoore@wrpartners.co.uk" TargetMode="External"/><Relationship Id="rId5" Type="http://schemas.openxmlformats.org/officeDocument/2006/relationships/hyperlink" Target="mailto:jtweedie@wrpartners.co.uk" TargetMode="External"/><Relationship Id="rId4" Type="http://schemas.openxmlformats.org/officeDocument/2006/relationships/hyperlink" Target="mailto:amy.jones@avow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648023" y="3875963"/>
            <a:ext cx="5006202" cy="632265"/>
          </a:xfrm>
          <a:prstGeom prst="rect">
            <a:avLst/>
          </a:prstGeom>
          <a:noFill/>
        </p:spPr>
        <p:txBody>
          <a:bodyPr wrap="square" lIns="77510" tIns="38755" rIns="77510" bIns="38755" numCol="1" spcCol="330588" rtlCol="0">
            <a:spAutoFit/>
          </a:bodyPr>
          <a:lstStyle>
            <a:lvl1pPr marL="342818" indent="-342818" algn="l" defTabSz="9141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72" indent="-285682" algn="l" defTabSz="9141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26" indent="-228546" algn="l" defTabSz="9141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16" indent="-228546" algn="l" defTabSz="914181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08" indent="-228546" algn="l" defTabSz="914181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998" indent="-228546" algn="l" defTabSz="9141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88" indent="-228546" algn="l" defTabSz="9141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78" indent="-228546" algn="l" defTabSz="9141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69" indent="-228546" algn="l" defTabSz="91418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3847" indent="-493847">
              <a:buClr>
                <a:srgbClr val="5B82A5"/>
              </a:buClr>
              <a:buNone/>
              <a:tabLst>
                <a:tab pos="493847" algn="l"/>
              </a:tabLst>
            </a:pPr>
            <a:r>
              <a:rPr lang="en-GB" sz="3600" dirty="0">
                <a:latin typeface="+mj-lt"/>
              </a:rPr>
              <a:t>Charity 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023" y="5745865"/>
            <a:ext cx="2008176" cy="37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wrpartners.co.uk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65" y="0"/>
            <a:ext cx="1787237" cy="17872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6883" y="4508228"/>
            <a:ext cx="454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 May 2025</a:t>
            </a:r>
          </a:p>
        </p:txBody>
      </p:sp>
    </p:spTree>
    <p:extLst>
      <p:ext uri="{BB962C8B-B14F-4D97-AF65-F5344CB8AC3E}">
        <p14:creationId xmlns:p14="http://schemas.microsoft.com/office/powerpoint/2010/main" val="2355796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10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398878"/>
            <a:ext cx="8562774" cy="306505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11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9034688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endParaRPr lang="en-GB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70C9F-F16F-5C58-2978-F6A8895A589C}"/>
              </a:ext>
            </a:extLst>
          </p:cNvPr>
          <p:cNvSpPr txBox="1"/>
          <p:nvPr/>
        </p:nvSpPr>
        <p:spPr>
          <a:xfrm>
            <a:off x="968561" y="843677"/>
            <a:ext cx="993832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>
              <a:latin typeface="+mj-lt"/>
            </a:endParaRPr>
          </a:p>
          <a:p>
            <a:r>
              <a:rPr lang="en-GB" sz="2400" dirty="0">
                <a:latin typeface="+mj-lt"/>
              </a:rPr>
              <a:t>Restricted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Restricted – purpose is defined by the donor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Endowed – required under Trust law to invest the assets or (if land and buildings), retain them for the charity’s use. Any income arising from the assets can be spent</a:t>
            </a: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latin typeface="+mj-lt"/>
              </a:rPr>
              <a:t>Unrestricted</a:t>
            </a:r>
          </a:p>
          <a:p>
            <a:endParaRPr lang="en-GB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Funds – can spend on charitable objects at your discretion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Designated – funds which are formally earmarked for a specific purpose by the Trustees. They can remove the designation if circumstances 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F8BD1C-15D0-0F0C-8F02-00A747520A82}"/>
              </a:ext>
            </a:extLst>
          </p:cNvPr>
          <p:cNvSpPr txBox="1">
            <a:spLocks/>
          </p:cNvSpPr>
          <p:nvPr/>
        </p:nvSpPr>
        <p:spPr>
          <a:xfrm>
            <a:off x="742002" y="4377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Funds</a:t>
            </a:r>
          </a:p>
        </p:txBody>
      </p:sp>
    </p:spTree>
    <p:extLst>
      <p:ext uri="{BB962C8B-B14F-4D97-AF65-F5344CB8AC3E}">
        <p14:creationId xmlns:p14="http://schemas.microsoft.com/office/powerpoint/2010/main" val="90376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11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224311"/>
            <a:ext cx="8562774" cy="4586654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20000"/>
              </a:spcBef>
              <a:defRPr/>
            </a:pPr>
            <a:r>
              <a:rPr lang="en-GB" sz="2000" dirty="0">
                <a:cs typeface="Arial" charset="0"/>
              </a:rPr>
              <a:t>Why are financial controls needed?</a:t>
            </a:r>
          </a:p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To protect your charity’s assets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To make informed decisions about your charity’s financial position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To meet your legal duty of manging your charity’s resources responsibly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To reduce the risk of fraud or error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66693" y="313313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Financial Processes and Controls</a:t>
            </a:r>
          </a:p>
        </p:txBody>
      </p:sp>
    </p:spTree>
    <p:extLst>
      <p:ext uri="{BB962C8B-B14F-4D97-AF65-F5344CB8AC3E}">
        <p14:creationId xmlns:p14="http://schemas.microsoft.com/office/powerpoint/2010/main" val="276389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12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224311"/>
            <a:ext cx="9697462" cy="4586654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20000"/>
              </a:spcBef>
              <a:defRPr/>
            </a:pPr>
            <a:r>
              <a:rPr lang="en-GB" sz="2000" dirty="0">
                <a:cs typeface="Arial" charset="0"/>
              </a:rPr>
              <a:t>The types and levels of financial controls required will vary depending on:</a:t>
            </a:r>
          </a:p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Your charity’s size and structure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Where your charity operates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What your charity does</a:t>
            </a:r>
          </a:p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Controls must follow any requirements in your governing document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Financial Processes and Controls</a:t>
            </a:r>
          </a:p>
        </p:txBody>
      </p:sp>
    </p:spTree>
    <p:extLst>
      <p:ext uri="{BB962C8B-B14F-4D97-AF65-F5344CB8AC3E}">
        <p14:creationId xmlns:p14="http://schemas.microsoft.com/office/powerpoint/2010/main" val="1685406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3D0D7E-3223-0DC9-9F40-08A4A776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13</a:t>
            </a:fld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9BD320B-550C-F799-8F76-4D638FD4EE7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AA11E-C0D1-6E6F-EB03-F2F4BE2349B1}"/>
              </a:ext>
            </a:extLst>
          </p:cNvPr>
          <p:cNvSpPr txBox="1"/>
          <p:nvPr/>
        </p:nvSpPr>
        <p:spPr>
          <a:xfrm>
            <a:off x="590309" y="316667"/>
            <a:ext cx="6692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Internal controls – general principles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2FE25-2712-28A1-AA95-FE3097ED7499}"/>
              </a:ext>
            </a:extLst>
          </p:cNvPr>
          <p:cNvSpPr txBox="1"/>
          <p:nvPr/>
        </p:nvSpPr>
        <p:spPr>
          <a:xfrm>
            <a:off x="1099357" y="1369393"/>
            <a:ext cx="1018572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Understand the types of controls appropriate for your charity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Understand and monitor your charity’s financial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Embed internal financial controls – lead by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Review and monitor internal financial controls – at least once a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Splitting financial responsibilities – segregation of duties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Vet new staff and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Take IT security seriously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Recording and reporting incidents – Action Fraud and the Charity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cs typeface="Arial" charset="0"/>
              </a:rPr>
              <a:t>Use the internal financial controls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11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14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224311"/>
            <a:ext cx="9697462" cy="4586654"/>
          </a:xfrm>
          <a:prstGeom prst="rect">
            <a:avLst/>
          </a:prstGeom>
        </p:spPr>
        <p:txBody>
          <a:bodyPr/>
          <a:lstStyle/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Utilise Charity Commission Guidance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CC8 document which details the essential checks and procedures which help charity trustees</a:t>
            </a: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 </a:t>
            </a:r>
            <a:r>
              <a:rPr lang="en-GB" sz="2000" dirty="0">
                <a:cs typeface="Arial" charset="0"/>
                <a:hlinkClick r:id="rId2"/>
              </a:rPr>
              <a:t>https://www.gov.uk/government/publications/internal-financial-controls-for-charities-cc8</a:t>
            </a: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cs typeface="Arial" charset="0"/>
              </a:rPr>
              <a:t>Useful checklist</a:t>
            </a:r>
          </a:p>
          <a:p>
            <a:pPr defTabSz="844029">
              <a:spcBef>
                <a:spcPct val="20000"/>
              </a:spcBef>
              <a:defRPr/>
            </a:pPr>
            <a:r>
              <a:rPr lang="en-GB" sz="2000" dirty="0">
                <a:cs typeface="Arial" charset="0"/>
              </a:rPr>
              <a:t> </a:t>
            </a:r>
            <a:r>
              <a:rPr lang="en-GB" sz="2000" dirty="0">
                <a:cs typeface="Arial" charset="0"/>
                <a:hlinkClick r:id="rId3"/>
              </a:rPr>
              <a:t>https://assets.publishing.service.gov.uk/media/643d596b773a8a000cab2dea/Checklist_Internal_financial_control_for_charities.odt</a:t>
            </a: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  <a:p>
            <a:pPr marL="342900" indent="-342900" defTabSz="844029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Financial Processes and Controls</a:t>
            </a:r>
          </a:p>
        </p:txBody>
      </p:sp>
    </p:spTree>
    <p:extLst>
      <p:ext uri="{BB962C8B-B14F-4D97-AF65-F5344CB8AC3E}">
        <p14:creationId xmlns:p14="http://schemas.microsoft.com/office/powerpoint/2010/main" val="4237074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15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39711" y="1814514"/>
            <a:ext cx="9220199" cy="269929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931383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Fraud – Why are charities vulnerable?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3368C-CCC0-8D53-BCA8-DF2672C017D8}"/>
              </a:ext>
            </a:extLst>
          </p:cNvPr>
          <p:cNvSpPr txBox="1"/>
          <p:nvPr/>
        </p:nvSpPr>
        <p:spPr>
          <a:xfrm>
            <a:off x="1066551" y="1462308"/>
            <a:ext cx="10199760" cy="349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Reliance on altruism, trust and honesty – high degree of trust placed in staff and volunteers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Often a higher level of cash transactions and balances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Irregular/unpredictable income streams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Presence of restricted funds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Related party transactions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  <a:p>
            <a:pPr marL="457200" lvl="2" defTabSz="844029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dirty="0">
                <a:cs typeface="Arial" charset="0"/>
              </a:rPr>
              <a:t>Charity sector lost over £2.3m to fraud in 2022</a:t>
            </a:r>
          </a:p>
        </p:txBody>
      </p:sp>
    </p:spTree>
    <p:extLst>
      <p:ext uri="{BB962C8B-B14F-4D97-AF65-F5344CB8AC3E}">
        <p14:creationId xmlns:p14="http://schemas.microsoft.com/office/powerpoint/2010/main" val="3826638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16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052689" y="1724203"/>
            <a:ext cx="9220199" cy="269929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cs typeface="Arial" charset="0"/>
              </a:rPr>
              <a:t>Take reasonable steps to help prevent financial abuse of the charity’s funds in the first place</a:t>
            </a:r>
          </a:p>
          <a:p>
            <a:pPr defTabSz="844029">
              <a:spcBef>
                <a:spcPct val="20000"/>
              </a:spcBef>
              <a:defRPr/>
            </a:pPr>
            <a:endParaRPr lang="en-US" sz="2000" dirty="0">
              <a:cs typeface="Arial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cs typeface="Arial" charset="0"/>
              </a:rPr>
              <a:t>Make sure that proper robust financial controls and procedures suitable for </a:t>
            </a:r>
            <a:r>
              <a:rPr lang="en-US" sz="2000" b="1" dirty="0">
                <a:cs typeface="Arial" charset="0"/>
              </a:rPr>
              <a:t>your</a:t>
            </a:r>
            <a:r>
              <a:rPr lang="en-US" sz="2000" dirty="0">
                <a:cs typeface="Arial" charset="0"/>
              </a:rPr>
              <a:t> charity and its activities are in place</a:t>
            </a: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2000" dirty="0">
              <a:cs typeface="Arial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cs typeface="Arial" charset="0"/>
              </a:rPr>
              <a:t>Ensure you act responsibly, and in the interests of the charity, when dealing with incidents of fraud</a:t>
            </a:r>
          </a:p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931383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Fraud – Trustees’ legal duties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359893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17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39711" y="1814514"/>
            <a:ext cx="9220199" cy="269929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931383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Fraud – Current position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33368C-CCC0-8D53-BCA8-DF2672C017D8}"/>
              </a:ext>
            </a:extLst>
          </p:cNvPr>
          <p:cNvSpPr txBox="1"/>
          <p:nvPr/>
        </p:nvSpPr>
        <p:spPr>
          <a:xfrm>
            <a:off x="1066551" y="1462308"/>
            <a:ext cx="10972800" cy="393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defTabSz="844029"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2400" dirty="0">
                <a:cs typeface="Arial" charset="0"/>
              </a:rPr>
              <a:t>BDO fraud survey 2023</a:t>
            </a:r>
          </a:p>
          <a:p>
            <a:pPr marL="316531" lvl="1" indent="-316531" defTabSz="844029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cs typeface="Arial" charset="0"/>
              </a:rPr>
              <a:t>43% of charities reported a fraud or attempted fraud (up from 36% last year)</a:t>
            </a:r>
          </a:p>
          <a:p>
            <a:pPr marL="316531" lvl="1" indent="-316531" defTabSz="844029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400" dirty="0">
                <a:cs typeface="Arial" charset="0"/>
              </a:rPr>
              <a:t>Most common frauds were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The misappropriation of cash or assets  - 42%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	Staff expenses fraud – 35% 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	Payment diversion fraud – 33%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Arial" charset="0"/>
              </a:rPr>
              <a:t>Procurement fraud – 25%</a:t>
            </a:r>
          </a:p>
          <a:p>
            <a:pPr marL="800100" lvl="2" indent="-342900" defTabSz="844029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8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18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39711" y="1814514"/>
            <a:ext cx="9220199" cy="269929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51467" y="373677"/>
            <a:ext cx="952782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 Fraud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EF3ACCC-973D-FED9-99D5-451612B1D703}"/>
              </a:ext>
            </a:extLst>
          </p:cNvPr>
          <p:cNvGraphicFramePr/>
          <p:nvPr/>
        </p:nvGraphicFramePr>
        <p:xfrm>
          <a:off x="372532" y="1137362"/>
          <a:ext cx="6163733" cy="417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953D80-87A6-9B8F-688B-7744A6C4CE7F}"/>
              </a:ext>
            </a:extLst>
          </p:cNvPr>
          <p:cNvSpPr txBox="1"/>
          <p:nvPr/>
        </p:nvSpPr>
        <p:spPr>
          <a:xfrm>
            <a:off x="6840638" y="1418570"/>
            <a:ext cx="48150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Main risk is internal fraud – carried out by  a staff member, volunteer or trustee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Only 23% of frauds were carried out by someone with no connection to the charity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Highlights the importance of maintaining effective internal controls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794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Avoid conflicts of interest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0F7E-AD89-43AF-8146-CC76639B5041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11491" y="1282599"/>
            <a:ext cx="8231092" cy="4104049"/>
          </a:xfrm>
          <a:prstGeom prst="rect">
            <a:avLst/>
          </a:prstGeom>
        </p:spPr>
        <p:txBody>
          <a:bodyPr/>
          <a:lstStyle/>
          <a:p>
            <a:pPr marL="457200" indent="-457200" defTabSz="844029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2800" b="1" dirty="0">
                <a:solidFill>
                  <a:srgbClr val="EA5F68"/>
                </a:solidFill>
                <a:cs typeface="Arial" charset="0"/>
              </a:rPr>
              <a:t>Identify/declare conflicts</a:t>
            </a:r>
          </a:p>
          <a:p>
            <a:pPr marL="514350" indent="-514350" defTabSz="844029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n-GB" sz="2800" dirty="0">
              <a:solidFill>
                <a:srgbClr val="EA5F68"/>
              </a:solidFill>
              <a:cs typeface="Arial" charset="0"/>
            </a:endParaRPr>
          </a:p>
          <a:p>
            <a:pPr marL="514350" indent="-514350" defTabSz="844029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2800" b="1" dirty="0">
                <a:solidFill>
                  <a:srgbClr val="EA5F68"/>
                </a:solidFill>
                <a:cs typeface="Arial" charset="0"/>
              </a:rPr>
              <a:t>Prevent</a:t>
            </a:r>
            <a:r>
              <a:rPr lang="en-GB" sz="2800" dirty="0">
                <a:solidFill>
                  <a:srgbClr val="EA5F68"/>
                </a:solidFill>
                <a:cs typeface="Arial" charset="0"/>
              </a:rPr>
              <a:t> it affecting the decision</a:t>
            </a:r>
          </a:p>
          <a:p>
            <a:pPr marL="457200" indent="-457200" defTabSz="844029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n-GB" sz="2800" dirty="0">
              <a:solidFill>
                <a:srgbClr val="EA5F68"/>
              </a:solidFill>
              <a:cs typeface="Arial" charset="0"/>
            </a:endParaRPr>
          </a:p>
          <a:p>
            <a:pPr marL="514350" indent="-514350" defTabSz="844029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GB" sz="2800" b="1" dirty="0">
                <a:solidFill>
                  <a:srgbClr val="EA5F68"/>
                </a:solidFill>
                <a:cs typeface="Arial" charset="0"/>
              </a:rPr>
              <a:t>Record</a:t>
            </a:r>
            <a:r>
              <a:rPr lang="en-GB" sz="2800" dirty="0">
                <a:solidFill>
                  <a:srgbClr val="EA5F68"/>
                </a:solidFill>
                <a:cs typeface="Arial" charset="0"/>
              </a:rPr>
              <a:t> how it was dealt with</a:t>
            </a:r>
          </a:p>
          <a:p>
            <a:pPr marL="514350" indent="-514350" defTabSz="844029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  <a:defRPr/>
            </a:pPr>
            <a:endParaRPr lang="en-GB" sz="2800" dirty="0">
              <a:solidFill>
                <a:srgbClr val="EA5F68"/>
              </a:solidFill>
              <a:latin typeface="Arial" charset="0"/>
              <a:cs typeface="Arial" charset="0"/>
            </a:endParaRPr>
          </a:p>
          <a:p>
            <a:pPr defTabSz="844029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800" i="1" dirty="0">
                <a:solidFill>
                  <a:srgbClr val="EA5F68"/>
                </a:solidFill>
                <a:latin typeface="Arial" charset="0"/>
                <a:cs typeface="Arial" charset="0"/>
              </a:rPr>
              <a:t>Need to demonstrate integrity, honesty and openness in how your charity operates</a:t>
            </a:r>
          </a:p>
        </p:txBody>
      </p:sp>
    </p:spTree>
    <p:extLst>
      <p:ext uri="{BB962C8B-B14F-4D97-AF65-F5344CB8AC3E}">
        <p14:creationId xmlns:p14="http://schemas.microsoft.com/office/powerpoint/2010/main" val="2111448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2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Who to contact</a:t>
            </a:r>
          </a:p>
        </p:txBody>
      </p:sp>
      <p:sp>
        <p:nvSpPr>
          <p:cNvPr id="8" name="Rectangle 7"/>
          <p:cNvSpPr/>
          <p:nvPr/>
        </p:nvSpPr>
        <p:spPr>
          <a:xfrm>
            <a:off x="474133" y="4364917"/>
            <a:ext cx="3906806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b="1" dirty="0">
                <a:solidFill>
                  <a:sysClr val="windowText" lastClr="000000"/>
                </a:solidFill>
              </a:rPr>
              <a:t>Jane Tweedie</a:t>
            </a:r>
          </a:p>
          <a:p>
            <a:pPr lvl="1"/>
            <a:endParaRPr lang="en-GB" b="1" dirty="0">
              <a:solidFill>
                <a:sysClr val="windowText" lastClr="000000"/>
              </a:solidFill>
            </a:endParaRPr>
          </a:p>
          <a:p>
            <a:pPr lvl="1"/>
            <a:r>
              <a:rPr lang="en-GB" dirty="0">
                <a:solidFill>
                  <a:sysClr val="windowText" lastClr="000000"/>
                </a:solidFill>
              </a:rPr>
              <a:t>Senior Manager</a:t>
            </a:r>
          </a:p>
          <a:p>
            <a:pPr lvl="1"/>
            <a:endParaRPr lang="en-GB" dirty="0">
              <a:solidFill>
                <a:sysClr val="windowText" lastClr="000000"/>
              </a:solidFill>
            </a:endParaRPr>
          </a:p>
          <a:p>
            <a:pPr lvl="1"/>
            <a:r>
              <a:rPr lang="en-GB" dirty="0">
                <a:solidFill>
                  <a:sysClr val="windowText" lastClr="000000"/>
                </a:solidFill>
              </a:rPr>
              <a:t>jtweedie@wrpartners.co.uk</a:t>
            </a:r>
          </a:p>
          <a:p>
            <a:pPr lvl="1"/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DF04EB-5794-71D4-B719-4DC4284A1BE0}"/>
              </a:ext>
            </a:extLst>
          </p:cNvPr>
          <p:cNvSpPr/>
          <p:nvPr/>
        </p:nvSpPr>
        <p:spPr>
          <a:xfrm>
            <a:off x="5543550" y="5013325"/>
            <a:ext cx="3756379" cy="184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41B39-C608-D8A2-5683-24FD1B8752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9" y="1881504"/>
            <a:ext cx="2042326" cy="204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2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20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224311"/>
            <a:ext cx="8562774" cy="4586654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Understand the charity’s interests</a:t>
            </a: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>
              <a:cs typeface="Arial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Make decisions.....</a:t>
            </a:r>
          </a:p>
          <a:p>
            <a:pPr marL="1230912" lvl="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in good faith</a:t>
            </a:r>
          </a:p>
          <a:p>
            <a:pPr marL="1230912" lvl="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being suitably informed</a:t>
            </a:r>
          </a:p>
          <a:p>
            <a:pPr marL="1230912" lvl="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taking independent advice when needed</a:t>
            </a:r>
          </a:p>
          <a:p>
            <a:pPr marL="1230912" lvl="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And record how you made them</a:t>
            </a: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>
              <a:cs typeface="Arial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Receive no payment for your work as a Trustee (unless permission received from Charity Commission)</a:t>
            </a: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>
              <a:cs typeface="Arial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charset="0"/>
              </a:rPr>
              <a:t>Avoid conflicts of interest</a:t>
            </a: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>
              <a:cs typeface="Arial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Act in your Charity’s best interest</a:t>
            </a:r>
          </a:p>
        </p:txBody>
      </p:sp>
    </p:spTree>
    <p:extLst>
      <p:ext uri="{BB962C8B-B14F-4D97-AF65-F5344CB8AC3E}">
        <p14:creationId xmlns:p14="http://schemas.microsoft.com/office/powerpoint/2010/main" val="5834364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21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39711" y="1814514"/>
            <a:ext cx="9220199" cy="269929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51467" y="373677"/>
            <a:ext cx="952782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 Support for charities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EF3ACCC-973D-FED9-99D5-451612B1D7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230337"/>
              </p:ext>
            </p:extLst>
          </p:nvPr>
        </p:nvGraphicFramePr>
        <p:xfrm>
          <a:off x="372532" y="1137362"/>
          <a:ext cx="10487378" cy="4179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953D80-87A6-9B8F-688B-7744A6C4CE7F}"/>
              </a:ext>
            </a:extLst>
          </p:cNvPr>
          <p:cNvSpPr txBox="1"/>
          <p:nvPr/>
        </p:nvSpPr>
        <p:spPr>
          <a:xfrm>
            <a:off x="936028" y="1951672"/>
            <a:ext cx="104177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Charity Commission - </a:t>
            </a:r>
            <a:r>
              <a:rPr lang="en-GB" dirty="0">
                <a:hlinkClick r:id="rId3"/>
              </a:rPr>
              <a:t>https://www.gov.uk/government/organisations/charity-commission</a:t>
            </a:r>
            <a:endParaRPr lang="en-GB" dirty="0"/>
          </a:p>
          <a:p>
            <a:endParaRPr lang="en-GB" dirty="0"/>
          </a:p>
          <a:p>
            <a:r>
              <a:rPr lang="en-GB" dirty="0"/>
              <a:t>AVOW – </a:t>
            </a:r>
            <a:r>
              <a:rPr lang="en-GB" dirty="0">
                <a:hlinkClick r:id="rId4"/>
              </a:rPr>
              <a:t>amy.jones@avow.org</a:t>
            </a:r>
            <a:endParaRPr lang="en-GB" dirty="0"/>
          </a:p>
          <a:p>
            <a:endParaRPr lang="en-GB" dirty="0"/>
          </a:p>
          <a:p>
            <a:r>
              <a:rPr lang="en-GB" dirty="0"/>
              <a:t>WR Partners:	</a:t>
            </a:r>
          </a:p>
          <a:p>
            <a:r>
              <a:rPr lang="en-GB" dirty="0">
                <a:hlinkClick r:id="rId5"/>
              </a:rPr>
              <a:t>jtweedie@wrpartners.co.uk</a:t>
            </a:r>
            <a:endParaRPr lang="en-GB" dirty="0"/>
          </a:p>
          <a:p>
            <a:r>
              <a:rPr lang="en-GB" dirty="0">
                <a:hlinkClick r:id="rId6"/>
              </a:rPr>
              <a:t>rmoore@wrpartners.co.uk</a:t>
            </a:r>
            <a:endParaRPr lang="en-GB" dirty="0"/>
          </a:p>
          <a:p>
            <a:r>
              <a:rPr lang="en-GB" dirty="0">
                <a:hlinkClick r:id="rId7"/>
              </a:rPr>
              <a:t>nmeyer@wrpartners.co.uk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217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0F7E-AD89-43AF-8146-CC76639B5041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30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3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398878"/>
            <a:ext cx="8562774" cy="306505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pitchFamily="34" charset="0"/>
              </a:rPr>
              <a:t>Regulatory framework and accounting requirements</a:t>
            </a:r>
          </a:p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pitchFamily="34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pitchFamily="34" charset="0"/>
              </a:rPr>
              <a:t>Internal controls</a:t>
            </a: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>
              <a:cs typeface="Arial" pitchFamily="34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pitchFamily="34" charset="0"/>
              </a:rPr>
              <a:t>Fraud</a:t>
            </a: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2000" dirty="0">
              <a:cs typeface="Arial" pitchFamily="34" charset="0"/>
            </a:endParaRPr>
          </a:p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GB" sz="2000" dirty="0">
                <a:cs typeface="Arial" pitchFamily="34" charset="0"/>
              </a:rPr>
              <a:t>Support for charities</a:t>
            </a:r>
            <a:endParaRPr lang="en-GB" sz="11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2299685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4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398878"/>
            <a:ext cx="8562774" cy="306505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 What is a charity?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A6CC27-8DCE-3B21-A8BB-BC84AF458D5B}"/>
              </a:ext>
            </a:extLst>
          </p:cNvPr>
          <p:cNvSpPr txBox="1"/>
          <p:nvPr/>
        </p:nvSpPr>
        <p:spPr>
          <a:xfrm>
            <a:off x="1607977" y="1439824"/>
            <a:ext cx="806249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for profit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Purpose must be for the public benefit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Regulated by the Charity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Different structures:</a:t>
            </a:r>
          </a:p>
          <a:p>
            <a:pPr marL="742921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Unincorporated trust</a:t>
            </a:r>
          </a:p>
          <a:p>
            <a:pPr marL="742921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CIO</a:t>
            </a:r>
          </a:p>
          <a:p>
            <a:pPr marL="742921" lvl="1" indent="-285750">
              <a:buFont typeface="Wingdings" panose="05000000000000000000" pitchFamily="2" charset="2"/>
              <a:buChar char="§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by guarantee company</a:t>
            </a:r>
          </a:p>
          <a:p>
            <a:pPr marL="742921" lvl="1" indent="-285750">
              <a:buFont typeface="Wingdings" panose="05000000000000000000" pitchFamily="2" charset="2"/>
              <a:buChar char="§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Governed by a Board of Trustees/directors who are not usually involved with the day to day running of the charity</a:t>
            </a:r>
          </a:p>
        </p:txBody>
      </p:sp>
    </p:spTree>
    <p:extLst>
      <p:ext uri="{BB962C8B-B14F-4D97-AF65-F5344CB8AC3E}">
        <p14:creationId xmlns:p14="http://schemas.microsoft.com/office/powerpoint/2010/main" val="3971195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5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398878"/>
            <a:ext cx="8562774" cy="306505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 Regulatory Framework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BFE0A-1B73-E6EB-8333-99F98B19B7CF}"/>
              </a:ext>
            </a:extLst>
          </p:cNvPr>
          <p:cNvSpPr txBox="1"/>
          <p:nvPr/>
        </p:nvSpPr>
        <p:spPr>
          <a:xfrm>
            <a:off x="1365457" y="1861419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Charity SORP 2019 – interpretation of UK accounting standards for the charity sector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Charities Act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Companies Act 2006</a:t>
            </a:r>
          </a:p>
        </p:txBody>
      </p:sp>
    </p:spTree>
    <p:extLst>
      <p:ext uri="{BB962C8B-B14F-4D97-AF65-F5344CB8AC3E}">
        <p14:creationId xmlns:p14="http://schemas.microsoft.com/office/powerpoint/2010/main" val="1353685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6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398878"/>
            <a:ext cx="8562774" cy="306505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E86BA-305A-F1C9-D79D-D076A0D0BA64}"/>
              </a:ext>
            </a:extLst>
          </p:cNvPr>
          <p:cNvSpPr txBox="1"/>
          <p:nvPr/>
        </p:nvSpPr>
        <p:spPr>
          <a:xfrm>
            <a:off x="726644" y="1155272"/>
            <a:ext cx="9809018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charities must prepare accounts and make them available on request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CIO’s and all registered charities with income&gt; £25k must file accounts and an annual return with the Charity Commission within 10 months of the year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Charities with income  between £10k and £25k only have to file an annual return at the Charity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Limited Company charities have to file accounts at Companies House within 9 months of the year end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86D32A4-0B79-A3CE-7A4E-3DF72CFAF4B2}"/>
              </a:ext>
            </a:extLst>
          </p:cNvPr>
          <p:cNvSpPr txBox="1">
            <a:spLocks/>
          </p:cNvSpPr>
          <p:nvPr/>
        </p:nvSpPr>
        <p:spPr>
          <a:xfrm>
            <a:off x="926729" y="508921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Charities Accounting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102343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7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398878"/>
            <a:ext cx="8562774" cy="306505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11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9034688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endParaRPr lang="en-GB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70C9F-F16F-5C58-2978-F6A8895A589C}"/>
              </a:ext>
            </a:extLst>
          </p:cNvPr>
          <p:cNvSpPr txBox="1"/>
          <p:nvPr/>
        </p:nvSpPr>
        <p:spPr>
          <a:xfrm>
            <a:off x="461818" y="935216"/>
            <a:ext cx="9938327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+mj-lt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Small unincorporated charities can prepare receipts and payments accounts (income below £250k)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Larger charities and incorporated charities have to prepare accruals accounts in line with the Charity SORP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exemptions if income is below £500k (</a:t>
            </a:r>
            <a:r>
              <a:rPr lang="en-GB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eg</a:t>
            </a: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no cash flow statement)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Audit required when income is &gt; £1m or &gt; £250k and assets are greater than £3.26m OR if required under the charity’s trust deed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F8BD1C-15D0-0F0C-8F02-00A747520A82}"/>
              </a:ext>
            </a:extLst>
          </p:cNvPr>
          <p:cNvSpPr txBox="1">
            <a:spLocks/>
          </p:cNvSpPr>
          <p:nvPr/>
        </p:nvSpPr>
        <p:spPr>
          <a:xfrm>
            <a:off x="742002" y="4377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Charities Accounting Requirements</a:t>
            </a:r>
          </a:p>
        </p:txBody>
      </p:sp>
    </p:spTree>
    <p:extLst>
      <p:ext uri="{BB962C8B-B14F-4D97-AF65-F5344CB8AC3E}">
        <p14:creationId xmlns:p14="http://schemas.microsoft.com/office/powerpoint/2010/main" val="335594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8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39711" y="1814514"/>
            <a:ext cx="9220199" cy="269929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20000"/>
              </a:spcBef>
              <a:defRPr/>
            </a:pPr>
            <a:endParaRPr lang="en-GB" sz="20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931383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Submitting accounts to the Charity Commission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AD1CA6D-228E-917E-AB9F-BB7B3777D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522883"/>
              </p:ext>
            </p:extLst>
          </p:nvPr>
        </p:nvGraphicFramePr>
        <p:xfrm>
          <a:off x="1145308" y="1375448"/>
          <a:ext cx="9533981" cy="311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5784">
                  <a:extLst>
                    <a:ext uri="{9D8B030D-6E8A-4147-A177-3AD203B41FA5}">
                      <a16:colId xmlns:a16="http://schemas.microsoft.com/office/drawing/2014/main" val="1464513657"/>
                    </a:ext>
                  </a:extLst>
                </a:gridCol>
                <a:gridCol w="7428197">
                  <a:extLst>
                    <a:ext uri="{9D8B030D-6E8A-4147-A177-3AD203B41FA5}">
                      <a16:colId xmlns:a16="http://schemas.microsoft.com/office/drawing/2014/main" val="3468283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Income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772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Below £10k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Report income and spending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90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£10k – £25k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Answer questions in Annual Return but no need to include any other documents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288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Above £25k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Complete Annual Return</a:t>
                      </a:r>
                    </a:p>
                    <a:p>
                      <a:r>
                        <a:rPr lang="en-GB" dirty="0"/>
                        <a:t>Provide: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 Trustee Annual Report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Accounts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Independent examiner’s or audit report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7052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D0F1C30-6A8F-7F47-DEA5-5C279DC6AB7A}"/>
              </a:ext>
            </a:extLst>
          </p:cNvPr>
          <p:cNvSpPr txBox="1"/>
          <p:nvPr/>
        </p:nvSpPr>
        <p:spPr>
          <a:xfrm>
            <a:off x="1145308" y="4900255"/>
            <a:ext cx="9615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questions in the annual return will vary depending upon your income, the type of charity and your charitable activities</a:t>
            </a:r>
          </a:p>
        </p:txBody>
      </p:sp>
    </p:spTree>
    <p:extLst>
      <p:ext uri="{BB962C8B-B14F-4D97-AF65-F5344CB8AC3E}">
        <p14:creationId xmlns:p14="http://schemas.microsoft.com/office/powerpoint/2010/main" val="405790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12F34-0CF3-473D-82C5-14FE2D37F40E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56338" y="1398878"/>
            <a:ext cx="8562774" cy="3065056"/>
          </a:xfrm>
          <a:prstGeom prst="rect">
            <a:avLst/>
          </a:prstGeom>
        </p:spPr>
        <p:txBody>
          <a:bodyPr/>
          <a:lstStyle/>
          <a:p>
            <a:pPr marL="316512" indent="-316512" defTabSz="844029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GB" sz="1100" dirty="0">
              <a:cs typeface="Arial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65457" y="373677"/>
            <a:ext cx="9034688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endParaRPr lang="en-GB" sz="28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B70C9F-F16F-5C58-2978-F6A8895A589C}"/>
              </a:ext>
            </a:extLst>
          </p:cNvPr>
          <p:cNvSpPr txBox="1"/>
          <p:nvPr/>
        </p:nvSpPr>
        <p:spPr>
          <a:xfrm>
            <a:off x="461818" y="935216"/>
            <a:ext cx="9938327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+mj-lt"/>
            </a:endParaRPr>
          </a:p>
          <a:p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6F8BD1C-15D0-0F0C-8F02-00A747520A82}"/>
              </a:ext>
            </a:extLst>
          </p:cNvPr>
          <p:cNvSpPr txBox="1">
            <a:spLocks/>
          </p:cNvSpPr>
          <p:nvPr/>
        </p:nvSpPr>
        <p:spPr>
          <a:xfrm>
            <a:off x="742002" y="437777"/>
            <a:ext cx="6581042" cy="731226"/>
          </a:xfrm>
          <a:prstGeom prst="rect">
            <a:avLst/>
          </a:prstGeom>
        </p:spPr>
        <p:txBody>
          <a:bodyPr/>
          <a:lstStyle/>
          <a:p>
            <a:pPr defTabSz="844029">
              <a:spcBef>
                <a:spcPct val="0"/>
              </a:spcBef>
              <a:defRPr/>
            </a:pPr>
            <a:r>
              <a:rPr lang="en-GB" sz="2800" dirty="0">
                <a:latin typeface="+mj-lt"/>
              </a:rPr>
              <a:t>Funds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632CA1-8AD3-80B9-2D4B-FE6506000D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164" y="1462978"/>
            <a:ext cx="5927436" cy="357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9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Lexend Deca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22086EE90BB64D9F6FBC2ABE327856" ma:contentTypeVersion="11" ma:contentTypeDescription="Create a new document." ma:contentTypeScope="" ma:versionID="cf3cd5c90fbc5251025e2f42b160599e">
  <xsd:schema xmlns:xsd="http://www.w3.org/2001/XMLSchema" xmlns:xs="http://www.w3.org/2001/XMLSchema" xmlns:p="http://schemas.microsoft.com/office/2006/metadata/properties" xmlns:ns2="c9fa6af4-056e-4660-9327-8f37a7814cb4" xmlns:ns3="6ecf8fdc-eeb3-407e-b20b-139f0e45534c" targetNamespace="http://schemas.microsoft.com/office/2006/metadata/properties" ma:root="true" ma:fieldsID="9284224c81cc56830eaa5760b2d9d2de" ns2:_="" ns3:_="">
    <xsd:import namespace="c9fa6af4-056e-4660-9327-8f37a7814cb4"/>
    <xsd:import namespace="6ecf8fdc-eeb3-407e-b20b-139f0e4553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fa6af4-056e-4660-9327-8f37a7814c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f4bf6f1-7542-43ad-93e6-82bcf1db5a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f8fdc-eeb3-407e-b20b-139f0e45534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cb6ad3b-b917-46e3-b050-b726a5efc480}" ma:internalName="TaxCatchAll" ma:showField="CatchAllData" ma:web="6ecf8fdc-eeb3-407e-b20b-139f0e4553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cf8fdc-eeb3-407e-b20b-139f0e45534c" xsi:nil="true"/>
    <lcf76f155ced4ddcb4097134ff3c332f xmlns="c9fa6af4-056e-4660-9327-8f37a7814c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52BA15-CEC3-44F3-BA03-B347D494FC0C}"/>
</file>

<file path=customXml/itemProps2.xml><?xml version="1.0" encoding="utf-8"?>
<ds:datastoreItem xmlns:ds="http://schemas.openxmlformats.org/officeDocument/2006/customXml" ds:itemID="{B7D2A176-332A-4B90-A020-A00DA2090F15}"/>
</file>

<file path=customXml/itemProps3.xml><?xml version="1.0" encoding="utf-8"?>
<ds:datastoreItem xmlns:ds="http://schemas.openxmlformats.org/officeDocument/2006/customXml" ds:itemID="{0897C594-B1D0-4D90-BA51-E1632DEC062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1023</Words>
  <Application>Microsoft Office PowerPoint</Application>
  <PresentationFormat>Widescreen</PresentationFormat>
  <Paragraphs>208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Open Sans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Avoid conflicts of interest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Clarke</dc:creator>
  <cp:lastModifiedBy>Amy Jones</cp:lastModifiedBy>
  <cp:revision>105</cp:revision>
  <cp:lastPrinted>2024-03-18T11:40:35Z</cp:lastPrinted>
  <dcterms:created xsi:type="dcterms:W3CDTF">2021-12-01T16:24:45Z</dcterms:created>
  <dcterms:modified xsi:type="dcterms:W3CDTF">2025-05-08T12:09:47Z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0x0101005C22086EE90BB64D9F6FBC2ABE327856</vt:lpwstr>
  </property>
</Properties>
</file>