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549" r:id="rId4"/>
    <p:sldId id="541" r:id="rId5"/>
    <p:sldId id="547" r:id="rId6"/>
    <p:sldId id="546" r:id="rId7"/>
    <p:sldId id="540" r:id="rId8"/>
    <p:sldId id="535" r:id="rId9"/>
    <p:sldId id="538" r:id="rId10"/>
    <p:sldId id="519" r:id="rId11"/>
    <p:sldId id="537" r:id="rId12"/>
    <p:sldId id="543" r:id="rId13"/>
    <p:sldId id="544" r:id="rId14"/>
    <p:sldId id="514" r:id="rId15"/>
    <p:sldId id="510" r:id="rId16"/>
    <p:sldId id="511" r:id="rId17"/>
    <p:sldId id="271" r:id="rId18"/>
    <p:sldId id="545" r:id="rId19"/>
    <p:sldId id="548" r:id="rId20"/>
    <p:sldId id="542" r:id="rId21"/>
    <p:sldId id="515" r:id="rId22"/>
    <p:sldId id="539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770"/>
    <a:srgbClr val="FF9A00"/>
    <a:srgbClr val="FCD03C"/>
    <a:srgbClr val="FCB800"/>
    <a:srgbClr val="3AB5C4"/>
    <a:srgbClr val="6FC2B8"/>
    <a:srgbClr val="597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/>
    <p:restoredTop sz="88274" autoAdjust="0"/>
  </p:normalViewPr>
  <p:slideViewPr>
    <p:cSldViewPr snapToGrid="0">
      <p:cViewPr varScale="1">
        <p:scale>
          <a:sx n="73" d="100"/>
          <a:sy n="73" d="100"/>
        </p:scale>
        <p:origin x="96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8E0BD-B064-1A4B-A54D-D4D6A96DD68F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B61097B-4C09-A841-80E8-A9CB247C0577}">
      <dgm:prSet/>
      <dgm:spPr/>
      <dgm:t>
        <a:bodyPr/>
        <a:lstStyle/>
        <a:p>
          <a:r>
            <a:rPr lang="en-GB" dirty="0"/>
            <a:t>STAKEHOLDERS</a:t>
          </a:r>
        </a:p>
      </dgm:t>
    </dgm:pt>
    <dgm:pt modelId="{3E0F75DC-2487-ED42-A563-DD790A8864AD}" type="parTrans" cxnId="{8D1DFEE8-114E-0F48-817B-0400C1664341}">
      <dgm:prSet/>
      <dgm:spPr/>
      <dgm:t>
        <a:bodyPr/>
        <a:lstStyle/>
        <a:p>
          <a:endParaRPr lang="en-GB"/>
        </a:p>
      </dgm:t>
    </dgm:pt>
    <dgm:pt modelId="{38E92495-B6DD-CD4D-8757-AF613C793601}" type="sibTrans" cxnId="{8D1DFEE8-114E-0F48-817B-0400C1664341}">
      <dgm:prSet/>
      <dgm:spPr/>
      <dgm:t>
        <a:bodyPr/>
        <a:lstStyle/>
        <a:p>
          <a:endParaRPr lang="en-GB"/>
        </a:p>
      </dgm:t>
    </dgm:pt>
    <dgm:pt modelId="{15A26350-5AAE-6D44-A82B-7DDDDB638B72}">
      <dgm:prSet/>
      <dgm:spPr/>
      <dgm:t>
        <a:bodyPr/>
        <a:lstStyle/>
        <a:p>
          <a:r>
            <a:rPr lang="en-GB" dirty="0"/>
            <a:t>ACTIVITIES </a:t>
          </a:r>
        </a:p>
      </dgm:t>
    </dgm:pt>
    <dgm:pt modelId="{D1476802-084E-0045-A47D-E5DF84A97CBE}" type="parTrans" cxnId="{60208A0D-DF2A-2D4B-B532-A3FD54A804B6}">
      <dgm:prSet/>
      <dgm:spPr/>
      <dgm:t>
        <a:bodyPr/>
        <a:lstStyle/>
        <a:p>
          <a:endParaRPr lang="en-GB"/>
        </a:p>
      </dgm:t>
    </dgm:pt>
    <dgm:pt modelId="{298098CD-6BFE-FB48-A079-1874CF60B178}" type="sibTrans" cxnId="{60208A0D-DF2A-2D4B-B532-A3FD54A804B6}">
      <dgm:prSet/>
      <dgm:spPr/>
      <dgm:t>
        <a:bodyPr/>
        <a:lstStyle/>
        <a:p>
          <a:endParaRPr lang="en-GB"/>
        </a:p>
      </dgm:t>
    </dgm:pt>
    <dgm:pt modelId="{8B986F47-B07F-C548-A17E-49D1720E0D28}">
      <dgm:prSet/>
      <dgm:spPr/>
      <dgm:t>
        <a:bodyPr/>
        <a:lstStyle/>
        <a:p>
          <a:r>
            <a:rPr lang="en-GB" dirty="0"/>
            <a:t>OUTPUTS</a:t>
          </a:r>
        </a:p>
      </dgm:t>
    </dgm:pt>
    <dgm:pt modelId="{72A58E64-0BB5-444C-8813-B20CA1C6AD19}" type="parTrans" cxnId="{EE47B55F-D01C-C34B-B931-4CFF67EA9B6E}">
      <dgm:prSet/>
      <dgm:spPr/>
      <dgm:t>
        <a:bodyPr/>
        <a:lstStyle/>
        <a:p>
          <a:endParaRPr lang="en-GB"/>
        </a:p>
      </dgm:t>
    </dgm:pt>
    <dgm:pt modelId="{ABB3153D-42D9-824B-98B8-807615246AAD}" type="sibTrans" cxnId="{EE47B55F-D01C-C34B-B931-4CFF67EA9B6E}">
      <dgm:prSet/>
      <dgm:spPr/>
      <dgm:t>
        <a:bodyPr/>
        <a:lstStyle/>
        <a:p>
          <a:endParaRPr lang="en-GB"/>
        </a:p>
      </dgm:t>
    </dgm:pt>
    <dgm:pt modelId="{3A7F2D9B-B536-034D-997B-01B766817FA1}">
      <dgm:prSet/>
      <dgm:spPr/>
      <dgm:t>
        <a:bodyPr/>
        <a:lstStyle/>
        <a:p>
          <a:r>
            <a:rPr lang="en-GB" dirty="0"/>
            <a:t>OUTCOMES</a:t>
          </a:r>
        </a:p>
      </dgm:t>
    </dgm:pt>
    <dgm:pt modelId="{871ACF05-EDD5-5D43-99A2-D632C8FE62AA}" type="parTrans" cxnId="{9FB86FBE-50BA-7849-A847-E1BB1FBB8B5C}">
      <dgm:prSet/>
      <dgm:spPr/>
      <dgm:t>
        <a:bodyPr/>
        <a:lstStyle/>
        <a:p>
          <a:endParaRPr lang="en-GB"/>
        </a:p>
      </dgm:t>
    </dgm:pt>
    <dgm:pt modelId="{D06745FB-7F44-CC44-B298-AC34EDC89959}" type="sibTrans" cxnId="{9FB86FBE-50BA-7849-A847-E1BB1FBB8B5C}">
      <dgm:prSet/>
      <dgm:spPr/>
      <dgm:t>
        <a:bodyPr/>
        <a:lstStyle/>
        <a:p>
          <a:endParaRPr lang="en-GB"/>
        </a:p>
      </dgm:t>
    </dgm:pt>
    <dgm:pt modelId="{CB850940-A0FB-8044-96B5-2A7F71D4205E}">
      <dgm:prSet/>
      <dgm:spPr/>
      <dgm:t>
        <a:bodyPr/>
        <a:lstStyle/>
        <a:p>
          <a:r>
            <a:rPr lang="en-GB" dirty="0"/>
            <a:t>IMPACT</a:t>
          </a:r>
        </a:p>
      </dgm:t>
    </dgm:pt>
    <dgm:pt modelId="{CE6318AD-9EE7-4A48-9659-EE4DAC8E32F5}" type="parTrans" cxnId="{73189258-1C5F-A147-BC27-B810415417F5}">
      <dgm:prSet/>
      <dgm:spPr/>
      <dgm:t>
        <a:bodyPr/>
        <a:lstStyle/>
        <a:p>
          <a:endParaRPr lang="en-GB"/>
        </a:p>
      </dgm:t>
    </dgm:pt>
    <dgm:pt modelId="{4D3669FC-6C69-954C-BF1C-0EFAF224CAA3}" type="sibTrans" cxnId="{73189258-1C5F-A147-BC27-B810415417F5}">
      <dgm:prSet/>
      <dgm:spPr/>
      <dgm:t>
        <a:bodyPr/>
        <a:lstStyle/>
        <a:p>
          <a:endParaRPr lang="en-GB"/>
        </a:p>
      </dgm:t>
    </dgm:pt>
    <dgm:pt modelId="{18E64255-7868-1D4A-A607-91CF56318D27}">
      <dgm:prSet/>
      <dgm:spPr/>
      <dgm:t>
        <a:bodyPr/>
        <a:lstStyle/>
        <a:p>
          <a:r>
            <a:rPr lang="en-GB" dirty="0"/>
            <a:t>RESOURCES / INPUTS</a:t>
          </a:r>
        </a:p>
      </dgm:t>
    </dgm:pt>
    <dgm:pt modelId="{F29F0D18-459A-2249-B4A7-7868FEF5AE7E}" type="parTrans" cxnId="{CD545DF8-FD29-4C4F-B6D9-6E2F92E72925}">
      <dgm:prSet/>
      <dgm:spPr/>
      <dgm:t>
        <a:bodyPr/>
        <a:lstStyle/>
        <a:p>
          <a:endParaRPr lang="en-GB"/>
        </a:p>
      </dgm:t>
    </dgm:pt>
    <dgm:pt modelId="{D2AAB0C4-3102-574D-ADB0-21D5B528FCBA}" type="sibTrans" cxnId="{CD545DF8-FD29-4C4F-B6D9-6E2F92E72925}">
      <dgm:prSet/>
      <dgm:spPr/>
      <dgm:t>
        <a:bodyPr/>
        <a:lstStyle/>
        <a:p>
          <a:endParaRPr lang="en-GB"/>
        </a:p>
      </dgm:t>
    </dgm:pt>
    <dgm:pt modelId="{057BCE24-231B-6E4D-982C-F771688E853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NEEDS / CHALLENGES </a:t>
          </a:r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/>
        </a:p>
      </dgm:t>
    </dgm:pt>
    <dgm:pt modelId="{A02DF100-C5E4-3541-A63C-126CE6A06462}" type="parTrans" cxnId="{AFB1F5FD-52B6-8F43-A562-1192303179CE}">
      <dgm:prSet/>
      <dgm:spPr/>
      <dgm:t>
        <a:bodyPr/>
        <a:lstStyle/>
        <a:p>
          <a:endParaRPr lang="en-GB"/>
        </a:p>
      </dgm:t>
    </dgm:pt>
    <dgm:pt modelId="{E6FE7294-CEAF-644D-98A9-AA96DCC21482}" type="sibTrans" cxnId="{AFB1F5FD-52B6-8F43-A562-1192303179CE}">
      <dgm:prSet/>
      <dgm:spPr/>
      <dgm:t>
        <a:bodyPr/>
        <a:lstStyle/>
        <a:p>
          <a:endParaRPr lang="en-GB"/>
        </a:p>
      </dgm:t>
    </dgm:pt>
    <dgm:pt modelId="{C63764A1-AF08-0D47-997A-29FB7BD4A293}" type="pres">
      <dgm:prSet presAssocID="{EC28E0BD-B064-1A4B-A54D-D4D6A96DD68F}" presName="Name0" presStyleCnt="0">
        <dgm:presLayoutVars>
          <dgm:dir/>
          <dgm:resizeHandles val="exact"/>
        </dgm:presLayoutVars>
      </dgm:prSet>
      <dgm:spPr/>
    </dgm:pt>
    <dgm:pt modelId="{06B3D190-35B8-334E-80E1-CF5CE2D5FD56}" type="pres">
      <dgm:prSet presAssocID="{6B61097B-4C09-A841-80E8-A9CB247C0577}" presName="node" presStyleLbl="node1" presStyleIdx="0" presStyleCnt="7">
        <dgm:presLayoutVars>
          <dgm:bulletEnabled val="1"/>
        </dgm:presLayoutVars>
      </dgm:prSet>
      <dgm:spPr/>
    </dgm:pt>
    <dgm:pt modelId="{B25BCCB8-3DAB-C94A-B83F-3CA58194BE2B}" type="pres">
      <dgm:prSet presAssocID="{38E92495-B6DD-CD4D-8757-AF613C793601}" presName="sibTrans" presStyleLbl="sibTrans2D1" presStyleIdx="0" presStyleCnt="6"/>
      <dgm:spPr/>
    </dgm:pt>
    <dgm:pt modelId="{C0650A8B-E694-014D-99E6-72AB555BE478}" type="pres">
      <dgm:prSet presAssocID="{38E92495-B6DD-CD4D-8757-AF613C793601}" presName="connectorText" presStyleLbl="sibTrans2D1" presStyleIdx="0" presStyleCnt="6"/>
      <dgm:spPr/>
    </dgm:pt>
    <dgm:pt modelId="{B8A096E6-1091-F84C-AD7F-DEE7C842E876}" type="pres">
      <dgm:prSet presAssocID="{057BCE24-231B-6E4D-982C-F771688E853F}" presName="node" presStyleLbl="node1" presStyleIdx="1" presStyleCnt="7">
        <dgm:presLayoutVars>
          <dgm:bulletEnabled val="1"/>
        </dgm:presLayoutVars>
      </dgm:prSet>
      <dgm:spPr/>
    </dgm:pt>
    <dgm:pt modelId="{4532715E-C54A-AA41-A892-B2745B30E6AB}" type="pres">
      <dgm:prSet presAssocID="{E6FE7294-CEAF-644D-98A9-AA96DCC21482}" presName="sibTrans" presStyleLbl="sibTrans2D1" presStyleIdx="1" presStyleCnt="6"/>
      <dgm:spPr/>
    </dgm:pt>
    <dgm:pt modelId="{B85AAEEE-57AF-2245-AA48-23FE65FCC34B}" type="pres">
      <dgm:prSet presAssocID="{E6FE7294-CEAF-644D-98A9-AA96DCC21482}" presName="connectorText" presStyleLbl="sibTrans2D1" presStyleIdx="1" presStyleCnt="6"/>
      <dgm:spPr/>
    </dgm:pt>
    <dgm:pt modelId="{7BBECDE9-1C84-494F-8D2A-72301CC8B16D}" type="pres">
      <dgm:prSet presAssocID="{18E64255-7868-1D4A-A607-91CF56318D27}" presName="node" presStyleLbl="node1" presStyleIdx="2" presStyleCnt="7">
        <dgm:presLayoutVars>
          <dgm:bulletEnabled val="1"/>
        </dgm:presLayoutVars>
      </dgm:prSet>
      <dgm:spPr/>
    </dgm:pt>
    <dgm:pt modelId="{678D1203-E858-CB4D-8746-5B6FAC99F5E5}" type="pres">
      <dgm:prSet presAssocID="{D2AAB0C4-3102-574D-ADB0-21D5B528FCBA}" presName="sibTrans" presStyleLbl="sibTrans2D1" presStyleIdx="2" presStyleCnt="6"/>
      <dgm:spPr/>
    </dgm:pt>
    <dgm:pt modelId="{C8FA1C49-819F-EB4B-A9F5-18B9DECC2FF7}" type="pres">
      <dgm:prSet presAssocID="{D2AAB0C4-3102-574D-ADB0-21D5B528FCBA}" presName="connectorText" presStyleLbl="sibTrans2D1" presStyleIdx="2" presStyleCnt="6"/>
      <dgm:spPr/>
    </dgm:pt>
    <dgm:pt modelId="{BCA5F257-5743-8144-ADB9-A243CF21A970}" type="pres">
      <dgm:prSet presAssocID="{15A26350-5AAE-6D44-A82B-7DDDDB638B72}" presName="node" presStyleLbl="node1" presStyleIdx="3" presStyleCnt="7">
        <dgm:presLayoutVars>
          <dgm:bulletEnabled val="1"/>
        </dgm:presLayoutVars>
      </dgm:prSet>
      <dgm:spPr/>
    </dgm:pt>
    <dgm:pt modelId="{FD505A26-7B8F-7A4D-AFE4-A9509C270684}" type="pres">
      <dgm:prSet presAssocID="{298098CD-6BFE-FB48-A079-1874CF60B178}" presName="sibTrans" presStyleLbl="sibTrans2D1" presStyleIdx="3" presStyleCnt="6"/>
      <dgm:spPr/>
    </dgm:pt>
    <dgm:pt modelId="{98B37254-0C5F-1F4D-A6C0-50DE8646492C}" type="pres">
      <dgm:prSet presAssocID="{298098CD-6BFE-FB48-A079-1874CF60B178}" presName="connectorText" presStyleLbl="sibTrans2D1" presStyleIdx="3" presStyleCnt="6"/>
      <dgm:spPr/>
    </dgm:pt>
    <dgm:pt modelId="{F3FB23B8-F6D9-ED4B-80E7-DCB5C60BD7FF}" type="pres">
      <dgm:prSet presAssocID="{8B986F47-B07F-C548-A17E-49D1720E0D28}" presName="node" presStyleLbl="node1" presStyleIdx="4" presStyleCnt="7">
        <dgm:presLayoutVars>
          <dgm:bulletEnabled val="1"/>
        </dgm:presLayoutVars>
      </dgm:prSet>
      <dgm:spPr/>
    </dgm:pt>
    <dgm:pt modelId="{D1CE9FD9-5C94-C048-9ED8-1678D7F38A77}" type="pres">
      <dgm:prSet presAssocID="{ABB3153D-42D9-824B-98B8-807615246AAD}" presName="sibTrans" presStyleLbl="sibTrans2D1" presStyleIdx="4" presStyleCnt="6"/>
      <dgm:spPr/>
    </dgm:pt>
    <dgm:pt modelId="{CAD477B4-5CB8-0040-B695-DC16B38C85D5}" type="pres">
      <dgm:prSet presAssocID="{ABB3153D-42D9-824B-98B8-807615246AAD}" presName="connectorText" presStyleLbl="sibTrans2D1" presStyleIdx="4" presStyleCnt="6"/>
      <dgm:spPr/>
    </dgm:pt>
    <dgm:pt modelId="{4E7DAAC4-138F-2048-8EC3-A01638CE47F9}" type="pres">
      <dgm:prSet presAssocID="{3A7F2D9B-B536-034D-997B-01B766817FA1}" presName="node" presStyleLbl="node1" presStyleIdx="5" presStyleCnt="7">
        <dgm:presLayoutVars>
          <dgm:bulletEnabled val="1"/>
        </dgm:presLayoutVars>
      </dgm:prSet>
      <dgm:spPr/>
    </dgm:pt>
    <dgm:pt modelId="{BCAFF071-BA09-FD46-A6B9-B0CAC49FC5E9}" type="pres">
      <dgm:prSet presAssocID="{D06745FB-7F44-CC44-B298-AC34EDC89959}" presName="sibTrans" presStyleLbl="sibTrans2D1" presStyleIdx="5" presStyleCnt="6"/>
      <dgm:spPr/>
    </dgm:pt>
    <dgm:pt modelId="{B93C1AD4-7B0D-9F47-94F8-AC1551256725}" type="pres">
      <dgm:prSet presAssocID="{D06745FB-7F44-CC44-B298-AC34EDC89959}" presName="connectorText" presStyleLbl="sibTrans2D1" presStyleIdx="5" presStyleCnt="6"/>
      <dgm:spPr/>
    </dgm:pt>
    <dgm:pt modelId="{F0B300C8-E365-784D-A4AE-B786FE146BFF}" type="pres">
      <dgm:prSet presAssocID="{CB850940-A0FB-8044-96B5-2A7F71D4205E}" presName="node" presStyleLbl="node1" presStyleIdx="6" presStyleCnt="7">
        <dgm:presLayoutVars>
          <dgm:bulletEnabled val="1"/>
        </dgm:presLayoutVars>
      </dgm:prSet>
      <dgm:spPr/>
    </dgm:pt>
  </dgm:ptLst>
  <dgm:cxnLst>
    <dgm:cxn modelId="{60208A0D-DF2A-2D4B-B532-A3FD54A804B6}" srcId="{EC28E0BD-B064-1A4B-A54D-D4D6A96DD68F}" destId="{15A26350-5AAE-6D44-A82B-7DDDDB638B72}" srcOrd="3" destOrd="0" parTransId="{D1476802-084E-0045-A47D-E5DF84A97CBE}" sibTransId="{298098CD-6BFE-FB48-A079-1874CF60B178}"/>
    <dgm:cxn modelId="{B56CBF0E-AD36-2A4D-8E75-1D419D6CCD28}" type="presOf" srcId="{38E92495-B6DD-CD4D-8757-AF613C793601}" destId="{B25BCCB8-3DAB-C94A-B83F-3CA58194BE2B}" srcOrd="0" destOrd="0" presId="urn:microsoft.com/office/officeart/2005/8/layout/process1"/>
    <dgm:cxn modelId="{49F4E816-8191-B543-8A8C-7B90681ADE06}" type="presOf" srcId="{38E92495-B6DD-CD4D-8757-AF613C793601}" destId="{C0650A8B-E694-014D-99E6-72AB555BE478}" srcOrd="1" destOrd="0" presId="urn:microsoft.com/office/officeart/2005/8/layout/process1"/>
    <dgm:cxn modelId="{8A73E417-2E74-7B40-AACF-11BA32D063F7}" type="presOf" srcId="{8B986F47-B07F-C548-A17E-49D1720E0D28}" destId="{F3FB23B8-F6D9-ED4B-80E7-DCB5C60BD7FF}" srcOrd="0" destOrd="0" presId="urn:microsoft.com/office/officeart/2005/8/layout/process1"/>
    <dgm:cxn modelId="{F6AA6818-B2B1-AC44-9087-59B840BC1C29}" type="presOf" srcId="{ABB3153D-42D9-824B-98B8-807615246AAD}" destId="{CAD477B4-5CB8-0040-B695-DC16B38C85D5}" srcOrd="1" destOrd="0" presId="urn:microsoft.com/office/officeart/2005/8/layout/process1"/>
    <dgm:cxn modelId="{EE47B55F-D01C-C34B-B931-4CFF67EA9B6E}" srcId="{EC28E0BD-B064-1A4B-A54D-D4D6A96DD68F}" destId="{8B986F47-B07F-C548-A17E-49D1720E0D28}" srcOrd="4" destOrd="0" parTransId="{72A58E64-0BB5-444C-8813-B20CA1C6AD19}" sibTransId="{ABB3153D-42D9-824B-98B8-807615246AAD}"/>
    <dgm:cxn modelId="{9EFCEC63-D056-D546-A9DC-EB78124A2667}" type="presOf" srcId="{D06745FB-7F44-CC44-B298-AC34EDC89959}" destId="{B93C1AD4-7B0D-9F47-94F8-AC1551256725}" srcOrd="1" destOrd="0" presId="urn:microsoft.com/office/officeart/2005/8/layout/process1"/>
    <dgm:cxn modelId="{0293F669-7B6A-2B45-BBA4-EDBEF5FB054E}" type="presOf" srcId="{CB850940-A0FB-8044-96B5-2A7F71D4205E}" destId="{F0B300C8-E365-784D-A4AE-B786FE146BFF}" srcOrd="0" destOrd="0" presId="urn:microsoft.com/office/officeart/2005/8/layout/process1"/>
    <dgm:cxn modelId="{1A6B576A-6CB6-C645-8260-33FC84EFE9D6}" type="presOf" srcId="{E6FE7294-CEAF-644D-98A9-AA96DCC21482}" destId="{B85AAEEE-57AF-2245-AA48-23FE65FCC34B}" srcOrd="1" destOrd="0" presId="urn:microsoft.com/office/officeart/2005/8/layout/process1"/>
    <dgm:cxn modelId="{42D4AC6B-C18A-674A-9EAB-B4266C084DE5}" type="presOf" srcId="{EC28E0BD-B064-1A4B-A54D-D4D6A96DD68F}" destId="{C63764A1-AF08-0D47-997A-29FB7BD4A293}" srcOrd="0" destOrd="0" presId="urn:microsoft.com/office/officeart/2005/8/layout/process1"/>
    <dgm:cxn modelId="{52AE1B4E-4B35-BE47-AF3D-5E1BCDFC2591}" type="presOf" srcId="{6B61097B-4C09-A841-80E8-A9CB247C0577}" destId="{06B3D190-35B8-334E-80E1-CF5CE2D5FD56}" srcOrd="0" destOrd="0" presId="urn:microsoft.com/office/officeart/2005/8/layout/process1"/>
    <dgm:cxn modelId="{0B365A76-EB53-7545-8E94-4111300C80EE}" type="presOf" srcId="{298098CD-6BFE-FB48-A079-1874CF60B178}" destId="{98B37254-0C5F-1F4D-A6C0-50DE8646492C}" srcOrd="1" destOrd="0" presId="urn:microsoft.com/office/officeart/2005/8/layout/process1"/>
    <dgm:cxn modelId="{73189258-1C5F-A147-BC27-B810415417F5}" srcId="{EC28E0BD-B064-1A4B-A54D-D4D6A96DD68F}" destId="{CB850940-A0FB-8044-96B5-2A7F71D4205E}" srcOrd="6" destOrd="0" parTransId="{CE6318AD-9EE7-4A48-9659-EE4DAC8E32F5}" sibTransId="{4D3669FC-6C69-954C-BF1C-0EFAF224CAA3}"/>
    <dgm:cxn modelId="{4FA30C91-A87F-294B-A69D-9F8C76827ECF}" type="presOf" srcId="{18E64255-7868-1D4A-A607-91CF56318D27}" destId="{7BBECDE9-1C84-494F-8D2A-72301CC8B16D}" srcOrd="0" destOrd="0" presId="urn:microsoft.com/office/officeart/2005/8/layout/process1"/>
    <dgm:cxn modelId="{A5BD78A0-5A67-9941-BB79-31620961A075}" type="presOf" srcId="{15A26350-5AAE-6D44-A82B-7DDDDB638B72}" destId="{BCA5F257-5743-8144-ADB9-A243CF21A970}" srcOrd="0" destOrd="0" presId="urn:microsoft.com/office/officeart/2005/8/layout/process1"/>
    <dgm:cxn modelId="{08FB14A3-A346-954A-9439-A64FA5ACEFCD}" type="presOf" srcId="{D2AAB0C4-3102-574D-ADB0-21D5B528FCBA}" destId="{678D1203-E858-CB4D-8746-5B6FAC99F5E5}" srcOrd="0" destOrd="0" presId="urn:microsoft.com/office/officeart/2005/8/layout/process1"/>
    <dgm:cxn modelId="{BCE36DB4-04D0-1E48-AC93-157C03976D1A}" type="presOf" srcId="{D06745FB-7F44-CC44-B298-AC34EDC89959}" destId="{BCAFF071-BA09-FD46-A6B9-B0CAC49FC5E9}" srcOrd="0" destOrd="0" presId="urn:microsoft.com/office/officeart/2005/8/layout/process1"/>
    <dgm:cxn modelId="{9FB86FBE-50BA-7849-A847-E1BB1FBB8B5C}" srcId="{EC28E0BD-B064-1A4B-A54D-D4D6A96DD68F}" destId="{3A7F2D9B-B536-034D-997B-01B766817FA1}" srcOrd="5" destOrd="0" parTransId="{871ACF05-EDD5-5D43-99A2-D632C8FE62AA}" sibTransId="{D06745FB-7F44-CC44-B298-AC34EDC89959}"/>
    <dgm:cxn modelId="{AD57A5D5-D84F-DB4D-8EA2-DADE6AF8D0EC}" type="presOf" srcId="{057BCE24-231B-6E4D-982C-F771688E853F}" destId="{B8A096E6-1091-F84C-AD7F-DEE7C842E876}" srcOrd="0" destOrd="0" presId="urn:microsoft.com/office/officeart/2005/8/layout/process1"/>
    <dgm:cxn modelId="{576673D6-8E79-1E45-AFD0-E33CAAE937E7}" type="presOf" srcId="{E6FE7294-CEAF-644D-98A9-AA96DCC21482}" destId="{4532715E-C54A-AA41-A892-B2745B30E6AB}" srcOrd="0" destOrd="0" presId="urn:microsoft.com/office/officeart/2005/8/layout/process1"/>
    <dgm:cxn modelId="{5397F2E7-DFA3-F044-BE92-54D8FE8809AC}" type="presOf" srcId="{3A7F2D9B-B536-034D-997B-01B766817FA1}" destId="{4E7DAAC4-138F-2048-8EC3-A01638CE47F9}" srcOrd="0" destOrd="0" presId="urn:microsoft.com/office/officeart/2005/8/layout/process1"/>
    <dgm:cxn modelId="{8D1DFEE8-114E-0F48-817B-0400C1664341}" srcId="{EC28E0BD-B064-1A4B-A54D-D4D6A96DD68F}" destId="{6B61097B-4C09-A841-80E8-A9CB247C0577}" srcOrd="0" destOrd="0" parTransId="{3E0F75DC-2487-ED42-A563-DD790A8864AD}" sibTransId="{38E92495-B6DD-CD4D-8757-AF613C793601}"/>
    <dgm:cxn modelId="{617934F1-CD44-4440-847F-9CA1BB7485E3}" type="presOf" srcId="{298098CD-6BFE-FB48-A079-1874CF60B178}" destId="{FD505A26-7B8F-7A4D-AFE4-A9509C270684}" srcOrd="0" destOrd="0" presId="urn:microsoft.com/office/officeart/2005/8/layout/process1"/>
    <dgm:cxn modelId="{CD545DF8-FD29-4C4F-B6D9-6E2F92E72925}" srcId="{EC28E0BD-B064-1A4B-A54D-D4D6A96DD68F}" destId="{18E64255-7868-1D4A-A607-91CF56318D27}" srcOrd="2" destOrd="0" parTransId="{F29F0D18-459A-2249-B4A7-7868FEF5AE7E}" sibTransId="{D2AAB0C4-3102-574D-ADB0-21D5B528FCBA}"/>
    <dgm:cxn modelId="{0FE0F7F9-3A0D-474A-A3C7-7C2E2E746E0D}" type="presOf" srcId="{ABB3153D-42D9-824B-98B8-807615246AAD}" destId="{D1CE9FD9-5C94-C048-9ED8-1678D7F38A77}" srcOrd="0" destOrd="0" presId="urn:microsoft.com/office/officeart/2005/8/layout/process1"/>
    <dgm:cxn modelId="{575385FC-2598-404C-8FC0-9CCC3F151A14}" type="presOf" srcId="{D2AAB0C4-3102-574D-ADB0-21D5B528FCBA}" destId="{C8FA1C49-819F-EB4B-A9F5-18B9DECC2FF7}" srcOrd="1" destOrd="0" presId="urn:microsoft.com/office/officeart/2005/8/layout/process1"/>
    <dgm:cxn modelId="{AFB1F5FD-52B6-8F43-A562-1192303179CE}" srcId="{EC28E0BD-B064-1A4B-A54D-D4D6A96DD68F}" destId="{057BCE24-231B-6E4D-982C-F771688E853F}" srcOrd="1" destOrd="0" parTransId="{A02DF100-C5E4-3541-A63C-126CE6A06462}" sibTransId="{E6FE7294-CEAF-644D-98A9-AA96DCC21482}"/>
    <dgm:cxn modelId="{3F01643E-2F67-DA4A-BD3C-48049932B7FC}" type="presParOf" srcId="{C63764A1-AF08-0D47-997A-29FB7BD4A293}" destId="{06B3D190-35B8-334E-80E1-CF5CE2D5FD56}" srcOrd="0" destOrd="0" presId="urn:microsoft.com/office/officeart/2005/8/layout/process1"/>
    <dgm:cxn modelId="{8FD35634-43F5-7F4A-BF43-D597CB21DEC7}" type="presParOf" srcId="{C63764A1-AF08-0D47-997A-29FB7BD4A293}" destId="{B25BCCB8-3DAB-C94A-B83F-3CA58194BE2B}" srcOrd="1" destOrd="0" presId="urn:microsoft.com/office/officeart/2005/8/layout/process1"/>
    <dgm:cxn modelId="{1AB3FFFB-42BF-0A40-8DC5-1A9F15AD9237}" type="presParOf" srcId="{B25BCCB8-3DAB-C94A-B83F-3CA58194BE2B}" destId="{C0650A8B-E694-014D-99E6-72AB555BE478}" srcOrd="0" destOrd="0" presId="urn:microsoft.com/office/officeart/2005/8/layout/process1"/>
    <dgm:cxn modelId="{843E8C48-AE2A-5646-A175-7563D9F7C2B5}" type="presParOf" srcId="{C63764A1-AF08-0D47-997A-29FB7BD4A293}" destId="{B8A096E6-1091-F84C-AD7F-DEE7C842E876}" srcOrd="2" destOrd="0" presId="urn:microsoft.com/office/officeart/2005/8/layout/process1"/>
    <dgm:cxn modelId="{D2BCB535-3EA2-454F-9DFC-F51BC0C8AD0C}" type="presParOf" srcId="{C63764A1-AF08-0D47-997A-29FB7BD4A293}" destId="{4532715E-C54A-AA41-A892-B2745B30E6AB}" srcOrd="3" destOrd="0" presId="urn:microsoft.com/office/officeart/2005/8/layout/process1"/>
    <dgm:cxn modelId="{76B09E8C-9173-3A4B-B22D-134553945FDA}" type="presParOf" srcId="{4532715E-C54A-AA41-A892-B2745B30E6AB}" destId="{B85AAEEE-57AF-2245-AA48-23FE65FCC34B}" srcOrd="0" destOrd="0" presId="urn:microsoft.com/office/officeart/2005/8/layout/process1"/>
    <dgm:cxn modelId="{EB12EF0C-A706-AC43-8C3F-151761ECF1EB}" type="presParOf" srcId="{C63764A1-AF08-0D47-997A-29FB7BD4A293}" destId="{7BBECDE9-1C84-494F-8D2A-72301CC8B16D}" srcOrd="4" destOrd="0" presId="urn:microsoft.com/office/officeart/2005/8/layout/process1"/>
    <dgm:cxn modelId="{A295C5F6-FC15-594A-8452-34DBA30114B1}" type="presParOf" srcId="{C63764A1-AF08-0D47-997A-29FB7BD4A293}" destId="{678D1203-E858-CB4D-8746-5B6FAC99F5E5}" srcOrd="5" destOrd="0" presId="urn:microsoft.com/office/officeart/2005/8/layout/process1"/>
    <dgm:cxn modelId="{20E36063-1A9C-3549-A03C-1B7AB85FE5FE}" type="presParOf" srcId="{678D1203-E858-CB4D-8746-5B6FAC99F5E5}" destId="{C8FA1C49-819F-EB4B-A9F5-18B9DECC2FF7}" srcOrd="0" destOrd="0" presId="urn:microsoft.com/office/officeart/2005/8/layout/process1"/>
    <dgm:cxn modelId="{5325C297-A8BB-314F-9BE1-50ED2DB4741C}" type="presParOf" srcId="{C63764A1-AF08-0D47-997A-29FB7BD4A293}" destId="{BCA5F257-5743-8144-ADB9-A243CF21A970}" srcOrd="6" destOrd="0" presId="urn:microsoft.com/office/officeart/2005/8/layout/process1"/>
    <dgm:cxn modelId="{B7A615C1-C1C8-6147-B6A9-A8771186F2DD}" type="presParOf" srcId="{C63764A1-AF08-0D47-997A-29FB7BD4A293}" destId="{FD505A26-7B8F-7A4D-AFE4-A9509C270684}" srcOrd="7" destOrd="0" presId="urn:microsoft.com/office/officeart/2005/8/layout/process1"/>
    <dgm:cxn modelId="{13B9A895-A759-D145-96BB-45261F3B8E0E}" type="presParOf" srcId="{FD505A26-7B8F-7A4D-AFE4-A9509C270684}" destId="{98B37254-0C5F-1F4D-A6C0-50DE8646492C}" srcOrd="0" destOrd="0" presId="urn:microsoft.com/office/officeart/2005/8/layout/process1"/>
    <dgm:cxn modelId="{2CFAA2D3-034B-074F-9380-A1AABF580566}" type="presParOf" srcId="{C63764A1-AF08-0D47-997A-29FB7BD4A293}" destId="{F3FB23B8-F6D9-ED4B-80E7-DCB5C60BD7FF}" srcOrd="8" destOrd="0" presId="urn:microsoft.com/office/officeart/2005/8/layout/process1"/>
    <dgm:cxn modelId="{1A438C94-FDFD-944C-8EC5-0D2477A74F23}" type="presParOf" srcId="{C63764A1-AF08-0D47-997A-29FB7BD4A293}" destId="{D1CE9FD9-5C94-C048-9ED8-1678D7F38A77}" srcOrd="9" destOrd="0" presId="urn:microsoft.com/office/officeart/2005/8/layout/process1"/>
    <dgm:cxn modelId="{5C762607-9C62-1249-A1CD-6242433A78C9}" type="presParOf" srcId="{D1CE9FD9-5C94-C048-9ED8-1678D7F38A77}" destId="{CAD477B4-5CB8-0040-B695-DC16B38C85D5}" srcOrd="0" destOrd="0" presId="urn:microsoft.com/office/officeart/2005/8/layout/process1"/>
    <dgm:cxn modelId="{5D101A33-12AE-AE4F-A054-52A2A54F3D58}" type="presParOf" srcId="{C63764A1-AF08-0D47-997A-29FB7BD4A293}" destId="{4E7DAAC4-138F-2048-8EC3-A01638CE47F9}" srcOrd="10" destOrd="0" presId="urn:microsoft.com/office/officeart/2005/8/layout/process1"/>
    <dgm:cxn modelId="{1F913C93-4DAB-E242-A80A-AC5CE24457BD}" type="presParOf" srcId="{C63764A1-AF08-0D47-997A-29FB7BD4A293}" destId="{BCAFF071-BA09-FD46-A6B9-B0CAC49FC5E9}" srcOrd="11" destOrd="0" presId="urn:microsoft.com/office/officeart/2005/8/layout/process1"/>
    <dgm:cxn modelId="{E7D4D99D-9D6C-3F47-906E-481450962487}" type="presParOf" srcId="{BCAFF071-BA09-FD46-A6B9-B0CAC49FC5E9}" destId="{B93C1AD4-7B0D-9F47-94F8-AC1551256725}" srcOrd="0" destOrd="0" presId="urn:microsoft.com/office/officeart/2005/8/layout/process1"/>
    <dgm:cxn modelId="{E155DF37-778F-F644-B4D0-72A729AD0E65}" type="presParOf" srcId="{C63764A1-AF08-0D47-997A-29FB7BD4A293}" destId="{F0B300C8-E365-784D-A4AE-B786FE146BFF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D190-35B8-334E-80E1-CF5CE2D5FD56}">
      <dsp:nvSpPr>
        <dsp:cNvPr id="0" name=""/>
        <dsp:cNvSpPr/>
      </dsp:nvSpPr>
      <dsp:spPr>
        <a:xfrm>
          <a:off x="3257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STAKEHOLDERS</a:t>
          </a:r>
        </a:p>
      </dsp:txBody>
      <dsp:txXfrm>
        <a:off x="24934" y="619940"/>
        <a:ext cx="1190175" cy="696763"/>
      </dsp:txXfrm>
    </dsp:sp>
    <dsp:sp modelId="{B25BCCB8-3DAB-C94A-B83F-3CA58194BE2B}">
      <dsp:nvSpPr>
        <dsp:cNvPr id="0" name=""/>
        <dsp:cNvSpPr/>
      </dsp:nvSpPr>
      <dsp:spPr>
        <a:xfrm>
          <a:off x="1360140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360140" y="876547"/>
        <a:ext cx="183056" cy="183549"/>
      </dsp:txXfrm>
    </dsp:sp>
    <dsp:sp modelId="{B8A096E6-1091-F84C-AD7F-DEE7C842E876}">
      <dsp:nvSpPr>
        <dsp:cNvPr id="0" name=""/>
        <dsp:cNvSpPr/>
      </dsp:nvSpPr>
      <dsp:spPr>
        <a:xfrm>
          <a:off x="1730198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kern="1200" dirty="0"/>
            <a:t>NEEDS / CHALLENGES </a:t>
          </a:r>
        </a:p>
        <a:p>
          <a:pPr marL="0"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1751875" y="619940"/>
        <a:ext cx="1190175" cy="696763"/>
      </dsp:txXfrm>
    </dsp:sp>
    <dsp:sp modelId="{4532715E-C54A-AA41-A892-B2745B30E6AB}">
      <dsp:nvSpPr>
        <dsp:cNvPr id="0" name=""/>
        <dsp:cNvSpPr/>
      </dsp:nvSpPr>
      <dsp:spPr>
        <a:xfrm>
          <a:off x="3087081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3087081" y="876547"/>
        <a:ext cx="183056" cy="183549"/>
      </dsp:txXfrm>
    </dsp:sp>
    <dsp:sp modelId="{7BBECDE9-1C84-494F-8D2A-72301CC8B16D}">
      <dsp:nvSpPr>
        <dsp:cNvPr id="0" name=""/>
        <dsp:cNvSpPr/>
      </dsp:nvSpPr>
      <dsp:spPr>
        <a:xfrm>
          <a:off x="3457140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RESOURCES / INPUTS</a:t>
          </a:r>
        </a:p>
      </dsp:txBody>
      <dsp:txXfrm>
        <a:off x="3478817" y="619940"/>
        <a:ext cx="1190175" cy="696763"/>
      </dsp:txXfrm>
    </dsp:sp>
    <dsp:sp modelId="{678D1203-E858-CB4D-8746-5B6FAC99F5E5}">
      <dsp:nvSpPr>
        <dsp:cNvPr id="0" name=""/>
        <dsp:cNvSpPr/>
      </dsp:nvSpPr>
      <dsp:spPr>
        <a:xfrm>
          <a:off x="4814023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814023" y="876547"/>
        <a:ext cx="183056" cy="183549"/>
      </dsp:txXfrm>
    </dsp:sp>
    <dsp:sp modelId="{BCA5F257-5743-8144-ADB9-A243CF21A970}">
      <dsp:nvSpPr>
        <dsp:cNvPr id="0" name=""/>
        <dsp:cNvSpPr/>
      </dsp:nvSpPr>
      <dsp:spPr>
        <a:xfrm>
          <a:off x="5184082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ACTIVITIES </a:t>
          </a:r>
        </a:p>
      </dsp:txBody>
      <dsp:txXfrm>
        <a:off x="5205759" y="619940"/>
        <a:ext cx="1190175" cy="696763"/>
      </dsp:txXfrm>
    </dsp:sp>
    <dsp:sp modelId="{FD505A26-7B8F-7A4D-AFE4-A9509C270684}">
      <dsp:nvSpPr>
        <dsp:cNvPr id="0" name=""/>
        <dsp:cNvSpPr/>
      </dsp:nvSpPr>
      <dsp:spPr>
        <a:xfrm>
          <a:off x="6540964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540964" y="876547"/>
        <a:ext cx="183056" cy="183549"/>
      </dsp:txXfrm>
    </dsp:sp>
    <dsp:sp modelId="{F3FB23B8-F6D9-ED4B-80E7-DCB5C60BD7FF}">
      <dsp:nvSpPr>
        <dsp:cNvPr id="0" name=""/>
        <dsp:cNvSpPr/>
      </dsp:nvSpPr>
      <dsp:spPr>
        <a:xfrm>
          <a:off x="6911023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OUTPUTS</a:t>
          </a:r>
        </a:p>
      </dsp:txBody>
      <dsp:txXfrm>
        <a:off x="6932700" y="619940"/>
        <a:ext cx="1190175" cy="696763"/>
      </dsp:txXfrm>
    </dsp:sp>
    <dsp:sp modelId="{D1CE9FD9-5C94-C048-9ED8-1678D7F38A77}">
      <dsp:nvSpPr>
        <dsp:cNvPr id="0" name=""/>
        <dsp:cNvSpPr/>
      </dsp:nvSpPr>
      <dsp:spPr>
        <a:xfrm>
          <a:off x="8267906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267906" y="876547"/>
        <a:ext cx="183056" cy="183549"/>
      </dsp:txXfrm>
    </dsp:sp>
    <dsp:sp modelId="{4E7DAAC4-138F-2048-8EC3-A01638CE47F9}">
      <dsp:nvSpPr>
        <dsp:cNvPr id="0" name=""/>
        <dsp:cNvSpPr/>
      </dsp:nvSpPr>
      <dsp:spPr>
        <a:xfrm>
          <a:off x="8637965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OUTCOMES</a:t>
          </a:r>
        </a:p>
      </dsp:txBody>
      <dsp:txXfrm>
        <a:off x="8659642" y="619940"/>
        <a:ext cx="1190175" cy="696763"/>
      </dsp:txXfrm>
    </dsp:sp>
    <dsp:sp modelId="{BCAFF071-BA09-FD46-A6B9-B0CAC49FC5E9}">
      <dsp:nvSpPr>
        <dsp:cNvPr id="0" name=""/>
        <dsp:cNvSpPr/>
      </dsp:nvSpPr>
      <dsp:spPr>
        <a:xfrm>
          <a:off x="9994848" y="815364"/>
          <a:ext cx="261508" cy="305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994848" y="876547"/>
        <a:ext cx="183056" cy="183549"/>
      </dsp:txXfrm>
    </dsp:sp>
    <dsp:sp modelId="{F0B300C8-E365-784D-A4AE-B786FE146BFF}">
      <dsp:nvSpPr>
        <dsp:cNvPr id="0" name=""/>
        <dsp:cNvSpPr/>
      </dsp:nvSpPr>
      <dsp:spPr>
        <a:xfrm>
          <a:off x="10364906" y="598263"/>
          <a:ext cx="1233529" cy="740117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IMPACT</a:t>
          </a:r>
        </a:p>
      </dsp:txBody>
      <dsp:txXfrm>
        <a:off x="10386583" y="619940"/>
        <a:ext cx="1190175" cy="696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7AEBF-FE41-FD46-B93F-1ECEC6C06B8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B90E0-A60A-744A-BACF-729C6A5D4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88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AFC68-DA23-C662-777C-4C6B825F4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9A88B-5F05-2D9B-96BC-E74FF8C8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98710-BA1D-7CEE-A239-AF42D6467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4C6F1-ED6F-8A04-1939-3F279DCAF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0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3CE0-8CCE-FA1C-E185-99543391F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66CE5-1487-44BC-F985-BD6151E5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9A4AB-9BEA-5D1A-58CA-EB87B90F3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7507C-9004-2EBC-E6C1-7D25BA88D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52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B828-1762-86A4-F24F-87ED86B40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D6741-9C66-B6D3-352D-D430AB1A6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A06CD-F8A5-63F1-638A-9BB6176FD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54A2B-AD27-A606-0D4A-B319A421B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90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393DD-1B26-4753-B3E4-276A42E0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5DA3A-42D7-9A6E-8C06-6767C7ABC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2FC01-99F6-D2E2-B8B6-8E12684F6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09F65-0BEC-D2D2-1CAD-51B0C7E7A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2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A53C-F172-4935-5716-EB4CC2841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08BD8-00D0-3230-F0F1-2446C3F5B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B807D-F507-5508-BA03-BD8924209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E8D84-9396-765A-541A-406224323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62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95F4D-3F84-6AC9-CB4B-8999A7616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C8827-1AD6-39F4-4612-5819EF00F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CC5AB-6639-0584-C71C-CC37CDBDA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1ECA7-0C54-0A6B-8FAA-B032AAB85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31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B56D-2CAC-5B50-2781-87A873F6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02DFD-66D5-D2A8-0ABF-E8CFF0843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3F00D-1A26-528E-2F80-F70B244DF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6BA46-C5F9-FBF9-35B4-481FA157B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56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 organization includes their values with their TOC</a:t>
            </a:r>
          </a:p>
          <a:p>
            <a:r>
              <a:rPr lang="en-US" dirty="0"/>
              <a:t>They don’t use the TOC terminology – so maybe more accessible</a:t>
            </a:r>
          </a:p>
          <a:p>
            <a:r>
              <a:rPr lang="en-US" dirty="0"/>
              <a:t>They use short term and long term outcomes </a:t>
            </a:r>
          </a:p>
          <a:p>
            <a:r>
              <a:rPr lang="en-US" dirty="0"/>
              <a:t>Not so much focus on needs / challenges </a:t>
            </a:r>
          </a:p>
          <a:p>
            <a:r>
              <a:rPr lang="en-US" dirty="0"/>
              <a:t>Less focus on stakeholders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0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A2A8E-1E0C-8AE7-74E3-FA3FC592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E8AB2-CE95-E20D-D220-4A36B0118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96736-6958-9A22-8ECE-83D2E98C6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DC720-5C11-EAEB-3D03-F5B984179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2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6F473-540B-D610-AF2B-DF085316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8CB59-0222-5EE3-D1F6-2A09EA97C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12A6A-E584-B058-4049-4D067A13B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8A18B-8564-81D8-0550-286CE938E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1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4B1E7-357F-9EFD-9BC8-AE1C47E77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1D219-D291-BD80-ADE8-4619CAB49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23ACCD-71CC-8640-1866-4254EBF46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1E562-7963-E240-0DC9-F0D05855B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48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0233F-41C6-3375-6429-A760C191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5784F-1626-1EBB-8873-A5E34FC8B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0C10F-86BD-D41C-9D65-6AAF4EB00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CDF41-1188-2FA4-B789-37B47B569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03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DDAF7-FBEC-8BD8-6598-221D606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85134-2B77-40B8-9EC0-5E7D14592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06F35-0AAD-5BCD-8910-3CEE007BE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E6B2-446F-BA92-264D-379D14CA9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86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2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7B4F4-3620-B73E-0791-A3E98C79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B5CE2-5288-11FF-4D38-164F19137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C27D8-E3E5-0C9A-2A60-C323C65D2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EB252-BA2D-BCAC-F26E-92AEFE5CD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5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2653-67B6-ED7A-2B5E-CF1A2302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8AA80-E9AE-5747-A411-B1A6F736B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E2CB4-EB9A-260C-F6E7-FC74D2E73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BC48F-F244-E856-DEA4-3D657E5E2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1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F153-C82A-2969-CAD9-10D90DB85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0B5F7-6823-D7C5-ACC5-0CD843BDD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359CD-2600-26A7-7120-AEAAC5979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F0969-2CD2-8083-3996-DAF9D73C7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0751F-C7C6-BB6C-66A8-619F0A28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3A361-2D65-E889-FA84-8A82E1D7A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9EAF4-ADFA-DC0A-F426-841BA5F14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FEAF1-BE23-A13D-4008-9E1A7E507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C7E1-CE1F-2268-6B9E-EED3AF869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E6A446-A7AD-6D66-3993-4E145634A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C7927-3D63-40F1-DFE0-D56E3602C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58893-6015-4C97-2862-F68E5F6AF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32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0A3A-110B-C3EA-F9D6-5A9D8E339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8AA55-212A-3B05-DDD2-DD3F80F97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E1E7E-8EB8-1129-EAFB-63096F3FF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263E4-BF34-1245-7387-FED65535F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2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8AB5E-0B1F-D578-B9E7-8A7B6C5E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F5381-3C45-0F28-33B3-30CD029B4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B97A2-B1B1-15E8-FE38-FCC9BB8A5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06391-DC7A-E4DC-6CEA-A8A286A1C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90E0-A60A-744A-BACF-729C6A5D4D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6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B56-6B16-05B7-1034-0ECF45198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119F3-367F-A57D-8210-D03F09233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6D8DD-5EEB-C156-57DC-61518F23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092BF-9BCF-DEF2-8111-E8F36C14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BE56-156D-5EED-6B6A-8E1011EF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1D54-C3E5-F459-6DCF-F7BE97C9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75A17-79D7-DD03-C5EE-7E8EE10B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6B5E1-AD32-71C6-324C-8A67A6861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B1DD-EF43-04F7-0076-5232F649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ED03E-5122-3EA3-22AE-9CED68C1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1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74333B-6E36-7AE3-3AE7-37591865D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57D7-C206-4693-5B2C-D3A72CEB0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CA2-1301-A3BC-28C8-D5FE3B6D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04743-977B-A46E-E932-3DB11C83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1A7C7-EE67-86FB-E563-2F08EDF8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5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BD5A-228F-DA94-FF31-FFBBC21A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BD4F6-1E03-F9AF-CD44-EAAA796B6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F577-3624-85CC-6290-4819C977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FAF15-E094-D7AF-EBA1-279F9985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9E77-5CCD-ABF1-9514-DD73F1C3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8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D7D1-2451-6C91-DF75-65BBD51C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4D326-83B5-DC02-5C3A-3EB643C78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5AECA-151B-5BD3-90D2-32858396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C1F4-9E7D-D846-F127-843FD62C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EB65-FC76-9FD3-D45D-C5E4004C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6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95EFA-ACEE-0CC1-095B-19EF8167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92B9E-8034-9E78-290C-6BE502CB9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801FD-A4C1-B6C7-F33C-C41C77AC7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95997-81D2-6076-4068-AB82A636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39EE7-3849-DBED-51F6-3C490954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C9628-18C2-6CFF-6443-C0C3A023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D8D4-7EF8-8900-9C90-8AF6D700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083AE-5D33-40D5-58A6-94664A689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0D578-2851-FE72-BCA0-3A2C0FAA7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AF955-A436-6D5C-4171-8D7A31BB6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1693F-656D-7959-7100-293206860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2F550-B5CE-8E03-56FD-E3EB7659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FAA60-5963-8181-1876-6BFE417E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1A23A-284D-AA62-9A15-8B22F7BE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7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B9E0-D85B-9E30-97E3-34519D83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2F9DB-C247-8AC7-F393-261A4A58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625B7-44E6-198E-B0DD-CFE57B5F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205F2-210C-E273-C558-55DB1590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F276A-FDAA-7437-C0D8-42BBC3FB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31529-47DE-4BF5-F0CF-3DF4F4E5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06FC9-9DAA-C6C9-408C-A21310D9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8778-C426-D741-E688-57E3AE68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F5CFC-F63B-3154-EF00-72204B66F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5BC40-968C-0E11-3038-C2E55F15E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82633-4041-7F8F-6B69-7F56FC03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AD344-B262-9A10-EEBC-7B332F15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AA3CB-7C30-E3E5-857F-E3F71CB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FAE4-B112-E084-B13F-91C4EF73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64C60-36E7-D99D-063F-93E08B64C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26DD5-4020-234A-FED5-35C0BA98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7CB30-A660-D02F-D814-C39EE950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B6F52-4873-ECF1-52E3-E5496EC8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584F0-B20A-E138-60D2-2DC4AE60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2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131AE-FC33-F77E-2F5C-021101D3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59AC-E044-9A5F-6A77-FD96A3D50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94341-39D5-B214-1C96-C333BB48B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4906E1-07D2-E545-A26A-D9E0BE46F1C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B7B0C-F86A-339C-B11E-FB86E4C60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F48B-7615-1D9D-D4A8-C37EE979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6B447-3749-6040-98B2-4FE190F91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4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abigailtweed/Library/Group%20Containers/UBF8T346G9.ms/WebArchiveCopyPasteTempFiles/com.microsoft.Word/philanthropy-wheel-side-1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trunks with yellow leaves&#10;&#10;Description automatically generated">
            <a:extLst>
              <a:ext uri="{FF2B5EF4-FFF2-40B4-BE49-F238E27FC236}">
                <a16:creationId xmlns:a16="http://schemas.microsoft.com/office/drawing/2014/main" id="{4770BD3C-B4A8-1B1B-3147-942A6178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9727" y="-446904"/>
            <a:ext cx="9541477" cy="9541477"/>
          </a:xfrm>
          <a:prstGeom prst="rect">
            <a:avLst/>
          </a:prstGeom>
        </p:spPr>
      </p:pic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3BF8CE5-6EE9-CD4F-1DB1-B7A3819A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587" y="1420169"/>
            <a:ext cx="5613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1C9ACD-90FC-1404-E74C-CA2184CC8A4B}"/>
              </a:ext>
            </a:extLst>
          </p:cNvPr>
          <p:cNvSpPr txBox="1"/>
          <p:nvPr/>
        </p:nvSpPr>
        <p:spPr>
          <a:xfrm>
            <a:off x="5671750" y="2842054"/>
            <a:ext cx="5399904" cy="3016210"/>
          </a:xfrm>
          <a:prstGeom prst="rect">
            <a:avLst/>
          </a:prstGeom>
          <a:solidFill>
            <a:srgbClr val="3AB5C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aboro Soft Norm Book" pitchFamily="2" charset="77"/>
              </a:rPr>
              <a:t>AVOW CONFERENCE 8</a:t>
            </a:r>
            <a:r>
              <a:rPr lang="en-US" sz="4400" baseline="30000" dirty="0">
                <a:solidFill>
                  <a:schemeClr val="bg1"/>
                </a:solidFill>
                <a:latin typeface="Haboro Soft Norm Book" pitchFamily="2" charset="77"/>
              </a:rPr>
              <a:t>TH</a:t>
            </a:r>
            <a:r>
              <a:rPr lang="en-US" sz="4400" dirty="0">
                <a:solidFill>
                  <a:schemeClr val="bg1"/>
                </a:solidFill>
                <a:latin typeface="Haboro Soft Norm Book" pitchFamily="2" charset="77"/>
              </a:rPr>
              <a:t> MAY 2025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Haboro Soft Norm Book" pitchFamily="2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aboro Soft Norm Book" pitchFamily="2" charset="77"/>
              </a:rPr>
              <a:t>Unlocking the Power of Philanthropy for Small Charities</a:t>
            </a:r>
          </a:p>
        </p:txBody>
      </p:sp>
    </p:spTree>
    <p:extLst>
      <p:ext uri="{BB962C8B-B14F-4D97-AF65-F5344CB8AC3E}">
        <p14:creationId xmlns:p14="http://schemas.microsoft.com/office/powerpoint/2010/main" val="38862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E8C9D-BBC3-368D-0672-16483788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2ACA63-DCA6-FEEF-DAE0-F6C48C1F3391}"/>
              </a:ext>
            </a:extLst>
          </p:cNvPr>
          <p:cNvSpPr txBox="1"/>
          <p:nvPr/>
        </p:nvSpPr>
        <p:spPr>
          <a:xfrm>
            <a:off x="837271" y="1023802"/>
            <a:ext cx="10517458" cy="59093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Do we have strong governance?</a:t>
            </a: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Up-to-date policies?</a:t>
            </a: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Clean finances?</a:t>
            </a:r>
          </a:p>
          <a:p>
            <a:pPr lvl="0" algn="ctr">
              <a:buSzPts val="1000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Are we registered for Gift Aid?</a:t>
            </a: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latin typeface="Avenir Next" panose="020B0503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How well can we communicate and </a:t>
            </a:r>
          </a:p>
          <a:p>
            <a:pPr lvl="0" algn="ctr">
              <a:buSzPts val="1000"/>
              <a:tabLst>
                <a:tab pos="457200" algn="l"/>
              </a:tabLst>
            </a:pPr>
            <a:r>
              <a:rPr lang="en-GB" sz="32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evidence our work and impact? </a:t>
            </a:r>
            <a:endParaRPr lang="en-GB" sz="3200" dirty="0">
              <a:solidFill>
                <a:schemeClr val="bg1"/>
              </a:solidFill>
              <a:effectLst/>
              <a:latin typeface="Avenir Next" panose="020B0503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latin typeface="Avenir Next" panose="020B0503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D89EF3A6-9985-7D70-0CF8-17C0E02C2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000" y="5434469"/>
            <a:ext cx="2880000" cy="149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4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3A8979-716D-8A0F-FB80-9E92E2286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0174AB1-6066-CCBE-60B7-96F8F968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382" y="5199361"/>
            <a:ext cx="2880000" cy="1498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1E65C-925A-BA97-3B9D-0E0F8ED6333D}"/>
              </a:ext>
            </a:extLst>
          </p:cNvPr>
          <p:cNvSpPr txBox="1"/>
          <p:nvPr/>
        </p:nvSpPr>
        <p:spPr>
          <a:xfrm>
            <a:off x="880186" y="4229865"/>
            <a:ext cx="1043162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CAF UK GIVING REPORT 2025: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TRENDS IN GIVING</a:t>
            </a: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A5D0DAF8-BF12-5862-F846-DC40C6B20E97}"/>
              </a:ext>
            </a:extLst>
          </p:cNvPr>
          <p:cNvSpPr/>
          <p:nvPr/>
        </p:nvSpPr>
        <p:spPr>
          <a:xfrm>
            <a:off x="1438274" y="400050"/>
            <a:ext cx="9315450" cy="360964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i="1" dirty="0">
              <a:solidFill>
                <a:schemeClr val="bg1"/>
              </a:solidFill>
              <a:latin typeface="Avenir Next" panose="020B05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GB" sz="3600" i="1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19% of people don’t trust charities to use their money wisely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0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5A259-6D04-09CB-81C2-773EE96A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8185-8338-F733-9A1A-11230253F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0302"/>
            <a:ext cx="10287000" cy="6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8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641B9-6231-C53E-8895-6481B73D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5DEDF-C45D-E504-D8F9-6CEE0F25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024" y="126367"/>
            <a:ext cx="7307952" cy="66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5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CE38D-E714-2F9B-374A-19AE6D77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0EFCAA-A720-8C1D-B511-9673745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5359358"/>
            <a:ext cx="2880000" cy="149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1DEA8-0F3D-C13A-A92D-2E7FA0C3B5FC}"/>
              </a:ext>
            </a:extLst>
          </p:cNvPr>
          <p:cNvSpPr txBox="1"/>
          <p:nvPr/>
        </p:nvSpPr>
        <p:spPr>
          <a:xfrm>
            <a:off x="471434" y="406879"/>
            <a:ext cx="11249131" cy="2373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9A00"/>
              </a:buClr>
            </a:pPr>
            <a:r>
              <a:rPr lang="en-GB" sz="2800" dirty="0">
                <a:solidFill>
                  <a:schemeClr val="bg1"/>
                </a:solidFill>
                <a:latin typeface="Haboro Soft" pitchFamily="2" charset="77"/>
              </a:rPr>
              <a:t>Theory of Change Definition</a:t>
            </a:r>
          </a:p>
          <a:p>
            <a:pPr>
              <a:buClr>
                <a:srgbClr val="FF9A00"/>
              </a:buClr>
            </a:pPr>
            <a:endParaRPr lang="en-GB" sz="2800" dirty="0">
              <a:solidFill>
                <a:schemeClr val="bg1"/>
              </a:solidFill>
              <a:latin typeface="Haboro Soft" pitchFamily="2" charset="77"/>
            </a:endParaRPr>
          </a:p>
          <a:p>
            <a:pPr>
              <a:buClr>
                <a:srgbClr val="FF9A00"/>
              </a:buClr>
            </a:pPr>
            <a:r>
              <a:rPr lang="en-GB" sz="2800" dirty="0">
                <a:solidFill>
                  <a:schemeClr val="bg1"/>
                </a:solidFill>
                <a:latin typeface="Haboro Soft" pitchFamily="2" charset="77"/>
              </a:rPr>
              <a:t>OLLATION</a:t>
            </a:r>
            <a:endParaRPr lang="en-GB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2800" dirty="0">
              <a:solidFill>
                <a:schemeClr val="bg1"/>
              </a:solidFill>
              <a:latin typeface="Haboro Soft" pitchFamily="2" charset="77"/>
            </a:endParaRPr>
          </a:p>
          <a:p>
            <a:pPr marL="285750" indent="-285750">
              <a:buClr>
                <a:srgbClr val="FF9A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Haboro Soft" pitchFamily="2" charset="77"/>
            </a:endParaRPr>
          </a:p>
          <a:p>
            <a:pPr marL="285750" indent="-285750">
              <a:lnSpc>
                <a:spcPct val="150000"/>
              </a:lnSpc>
              <a:buClr>
                <a:srgbClr val="FF9A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Haboro Sof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74150-B105-6E3C-CCB6-B20F05397CF5}"/>
              </a:ext>
            </a:extLst>
          </p:cNvPr>
          <p:cNvSpPr txBox="1"/>
          <p:nvPr/>
        </p:nvSpPr>
        <p:spPr>
          <a:xfrm>
            <a:off x="407042" y="1332355"/>
            <a:ext cx="11377913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8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A </a:t>
            </a: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Theory of Change </a:t>
            </a:r>
            <a:r>
              <a:rPr lang="en-GB" sz="18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is a systematic and visual way to present and share your understanding of the relationships among the resources you have to operate your </a:t>
            </a: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organisation</a:t>
            </a:r>
            <a:r>
              <a:rPr lang="en-GB" sz="18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, the activities and projects you plan to do, and the changes or results you hope to achieve to make a difference. </a:t>
            </a:r>
            <a:endParaRPr lang="en-GB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45530C8-4095-08C4-4585-1F68CADEA9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73848"/>
              </p:ext>
            </p:extLst>
          </p:nvPr>
        </p:nvGraphicFramePr>
        <p:xfrm>
          <a:off x="285506" y="3201898"/>
          <a:ext cx="11601694" cy="193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454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4D5CC-2B9D-EEAB-D950-88B7115A7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3EC06F-551E-E0EB-441D-84019A28DCC2}"/>
              </a:ext>
            </a:extLst>
          </p:cNvPr>
          <p:cNvSpPr txBox="1"/>
          <p:nvPr/>
        </p:nvSpPr>
        <p:spPr>
          <a:xfrm>
            <a:off x="430924" y="597249"/>
            <a:ext cx="105174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aboro Soft" pitchFamily="2" charset="77"/>
              </a:rPr>
              <a:t>Why is Theory of Change useful and important? </a:t>
            </a:r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D0D93078-EE8C-644D-89AA-1D79D3875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015" y="5330858"/>
            <a:ext cx="2880000" cy="1498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C597D-2628-CC73-56B3-B59B7736E3B3}"/>
              </a:ext>
            </a:extLst>
          </p:cNvPr>
          <p:cNvSpPr txBox="1"/>
          <p:nvPr/>
        </p:nvSpPr>
        <p:spPr>
          <a:xfrm>
            <a:off x="537328" y="1527142"/>
            <a:ext cx="105014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Is often useful for helping funders and commissioners (and other stakeholders) to easily understand your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Transparency of vision and purpose.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A roadmap for achieving long-term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To help prioritise your activities and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To help focus your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Helps organisations define steps to bring about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Clarifies impact pathways.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Ensures clarity and alignment in strategy.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Helps track progress and evaluate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Helps identify indicators and ways you can measure your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Identifies key assumptions, needs and challenges.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It strengthens advocacy.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venir Next" panose="020B0503020202020204" pitchFamily="34" charset="0"/>
              </a:rPr>
              <a:t>It supports programme and project design.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05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C3AD0-F143-A09A-87F4-2ACF6FCA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ory Of Change Online | mcpi.edu.ph">
            <a:extLst>
              <a:ext uri="{FF2B5EF4-FFF2-40B4-BE49-F238E27FC236}">
                <a16:creationId xmlns:a16="http://schemas.microsoft.com/office/drawing/2014/main" id="{FFF7B504-E250-4947-6E07-E2586877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0"/>
            <a:ext cx="965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5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6C36CA-2531-E211-FA99-6CD7CD305984}"/>
              </a:ext>
            </a:extLst>
          </p:cNvPr>
          <p:cNvSpPr txBox="1"/>
          <p:nvPr/>
        </p:nvSpPr>
        <p:spPr>
          <a:xfrm>
            <a:off x="561869" y="426873"/>
            <a:ext cx="1124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9A00"/>
              </a:buClr>
            </a:pPr>
            <a:r>
              <a:rPr lang="en-GB" sz="2800" dirty="0">
                <a:solidFill>
                  <a:schemeClr val="bg1"/>
                </a:solidFill>
                <a:latin typeface="Haboro Soft" pitchFamily="2" charset="77"/>
              </a:rPr>
              <a:t> </a:t>
            </a:r>
            <a:r>
              <a:rPr lang="en-GB" sz="2400" dirty="0">
                <a:solidFill>
                  <a:schemeClr val="bg1"/>
                </a:solidFill>
                <a:highlight>
                  <a:srgbClr val="FFFF00"/>
                </a:highlight>
                <a:latin typeface="Avenir Next Ultra Light" panose="020B020302020202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2000" dirty="0">
              <a:solidFill>
                <a:schemeClr val="bg1"/>
              </a:solidFill>
              <a:effectLst/>
              <a:highlight>
                <a:srgbClr val="FFFF00"/>
              </a:highlight>
              <a:latin typeface="Haboro Sof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89AF3-D204-0E39-35E4-776F8625F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6" y="222229"/>
            <a:ext cx="11820308" cy="64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3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E459C-FDBE-1CB5-4BB1-1DBD91FE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4CCAA-26EB-7B7B-B14B-BBF5B9F1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4776324"/>
            <a:ext cx="2880000" cy="1498642"/>
          </a:xfrm>
          <a:prstGeom prst="rect">
            <a:avLst/>
          </a:prstGeom>
        </p:spPr>
      </p:pic>
      <p:pic>
        <p:nvPicPr>
          <p:cNvPr id="5122" name="Picture 2" descr="Terms &amp; Conditions - Greyhound Trust">
            <a:extLst>
              <a:ext uri="{FF2B5EF4-FFF2-40B4-BE49-F238E27FC236}">
                <a16:creationId xmlns:a16="http://schemas.microsoft.com/office/drawing/2014/main" id="{3D455057-7104-01E6-433C-A900754C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16" y="924940"/>
            <a:ext cx="7702768" cy="38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78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2456F-4C21-728E-DEAD-217DCB80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FB8A5-00A2-F7BF-2A08-DDF5843AF5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4776324"/>
            <a:ext cx="2880000" cy="1498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292CC1-2A72-B8B2-9BD1-48961568FE1F}"/>
              </a:ext>
            </a:extLst>
          </p:cNvPr>
          <p:cNvSpPr txBox="1"/>
          <p:nvPr/>
        </p:nvSpPr>
        <p:spPr>
          <a:xfrm>
            <a:off x="516757" y="1990211"/>
            <a:ext cx="10431625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How much capacity have I got?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Do you have time to develop relationships?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6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B461AC5-6C22-927A-01C0-659F73E32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0" y="921813"/>
            <a:ext cx="4905822" cy="4730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C8B7A-0D05-3A4D-DE0E-093B338C598E}"/>
              </a:ext>
            </a:extLst>
          </p:cNvPr>
          <p:cNvSpPr txBox="1"/>
          <p:nvPr/>
        </p:nvSpPr>
        <p:spPr>
          <a:xfrm>
            <a:off x="5770901" y="1178626"/>
            <a:ext cx="5177481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effectLst/>
                <a:latin typeface="Haboro Soft" pitchFamily="2" charset="77"/>
              </a:rPr>
              <a:t>Organisational Development Consultant, Executive Coach &amp; Director of milestone tweed</a:t>
            </a:r>
          </a:p>
          <a:p>
            <a:endParaRPr lang="en-GB" dirty="0">
              <a:solidFill>
                <a:schemeClr val="bg1"/>
              </a:solidFill>
              <a:latin typeface="Haboro Soft" pitchFamily="2" charset="77"/>
            </a:endParaRPr>
          </a:p>
          <a:p>
            <a:endParaRPr lang="en-GB" sz="3200" dirty="0">
              <a:solidFill>
                <a:schemeClr val="bg1"/>
              </a:solidFill>
              <a:latin typeface="Haboro Sof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effectLst/>
              <a:latin typeface="Haboro Soft" pitchFamily="2" charset="77"/>
            </a:endParaRPr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5C0524D-EF71-5BA5-B82C-426256A1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382" y="5199361"/>
            <a:ext cx="2880000" cy="149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31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BB1F3-FECF-3785-3E07-F7E45B25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83D4DA-4B90-35D9-C171-F84FD0AD937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8995" y="806435"/>
            <a:ext cx="16314404" cy="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Philanthropy Wheel side 1">
            <a:extLst>
              <a:ext uri="{FF2B5EF4-FFF2-40B4-BE49-F238E27FC236}">
                <a16:creationId xmlns:a16="http://schemas.microsoft.com/office/drawing/2014/main" id="{6ACE1985-1630-8E3B-0DE2-F6EDEA5F1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2"/>
          <a:stretch/>
        </p:blipFill>
        <p:spPr bwMode="auto">
          <a:xfrm>
            <a:off x="299357" y="-164537"/>
            <a:ext cx="11593286" cy="718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53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A00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F1CC5-DB49-D0F8-C6B9-2726260D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07FB7-8F0F-C106-FEB3-9CBFFA75E4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08382" y="5590194"/>
            <a:ext cx="2880000" cy="149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FD6020-0531-06C5-CA1B-D8F6FE9CBCEC}"/>
              </a:ext>
            </a:extLst>
          </p:cNvPr>
          <p:cNvSpPr txBox="1"/>
          <p:nvPr/>
        </p:nvSpPr>
        <p:spPr>
          <a:xfrm>
            <a:off x="516757" y="1990211"/>
            <a:ext cx="10431625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What </a:t>
            </a:r>
            <a:r>
              <a:rPr lang="en-GB" sz="3600" b="1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mindset shift </a:t>
            </a: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do I need?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How </a:t>
            </a:r>
            <a:r>
              <a:rPr lang="en-GB" sz="3600" b="1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investment-ready</a:t>
            </a: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 are we?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What </a:t>
            </a:r>
            <a:r>
              <a:rPr lang="en-GB" sz="3600" b="1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capacity</a:t>
            </a: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 can I build?</a:t>
            </a: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4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A00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3C2A3-D846-9D9E-DAF4-016C103B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CD960-49A6-8D11-EF73-3CEAA728D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08382" y="5590194"/>
            <a:ext cx="2880000" cy="1498642"/>
          </a:xfrm>
          <a:prstGeom prst="rect">
            <a:avLst/>
          </a:prstGeom>
        </p:spPr>
      </p:pic>
      <p:sp>
        <p:nvSpPr>
          <p:cNvPr id="3" name="Snip Single Corner of Rectangle 2">
            <a:extLst>
              <a:ext uri="{FF2B5EF4-FFF2-40B4-BE49-F238E27FC236}">
                <a16:creationId xmlns:a16="http://schemas.microsoft.com/office/drawing/2014/main" id="{C393D075-4759-4764-AA22-60E67EF7A177}"/>
              </a:ext>
            </a:extLst>
          </p:cNvPr>
          <p:cNvSpPr/>
          <p:nvPr/>
        </p:nvSpPr>
        <p:spPr>
          <a:xfrm>
            <a:off x="3553968" y="942084"/>
            <a:ext cx="5084064" cy="4973831"/>
          </a:xfrm>
          <a:prstGeom prst="snip1Rect">
            <a:avLst/>
          </a:prstGeom>
          <a:solidFill>
            <a:srgbClr val="FCE7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venir Next" panose="020B05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one thing I’m going to do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Avenir Next" panose="020B05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result of my work today is……..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endParaRPr lang="en-GB" sz="3200" dirty="0">
              <a:solidFill>
                <a:schemeClr val="tx1"/>
              </a:solidFill>
              <a:latin typeface="Haboro Soft" pitchFamily="2" charset="77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9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DADDC0-BACF-6EE0-D03B-25A4DFAB61AD}"/>
              </a:ext>
            </a:extLst>
          </p:cNvPr>
          <p:cNvSpPr txBox="1"/>
          <p:nvPr/>
        </p:nvSpPr>
        <p:spPr>
          <a:xfrm>
            <a:off x="2570034" y="2371861"/>
            <a:ext cx="7051907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800" b="1" spc="300" dirty="0">
                <a:solidFill>
                  <a:srgbClr val="DDDBDC"/>
                </a:solidFill>
                <a:effectLst/>
                <a:latin typeface="Haboro Soft" pitchFamily="2" charset="77"/>
              </a:rPr>
              <a:t>EXECUTIVE COACH </a:t>
            </a:r>
            <a:r>
              <a:rPr lang="en-GB" sz="2800" b="1" spc="300" dirty="0">
                <a:solidFill>
                  <a:srgbClr val="FF9A00"/>
                </a:solidFill>
                <a:effectLst/>
                <a:latin typeface="Haboro Soft" pitchFamily="2" charset="77"/>
              </a:rPr>
              <a:t>&amp;</a:t>
            </a:r>
            <a:r>
              <a:rPr lang="en-GB" sz="2800" b="1" spc="300" dirty="0">
                <a:solidFill>
                  <a:srgbClr val="DDDBDC"/>
                </a:solidFill>
                <a:effectLst/>
                <a:latin typeface="Haboro Soft" pitchFamily="2" charset="77"/>
              </a:rPr>
              <a:t> </a:t>
            </a:r>
            <a:endParaRPr lang="en-GB" sz="2800" spc="300" dirty="0">
              <a:solidFill>
                <a:srgbClr val="DDDBDC"/>
              </a:solidFill>
              <a:effectLst/>
              <a:latin typeface="Haboro Soft" pitchFamily="2" charset="77"/>
            </a:endParaRPr>
          </a:p>
          <a:p>
            <a:pPr algn="ctr"/>
            <a:r>
              <a:rPr lang="en-GB" sz="2800" b="1" spc="300" dirty="0">
                <a:solidFill>
                  <a:srgbClr val="DDDBDC"/>
                </a:solidFill>
                <a:effectLst/>
                <a:latin typeface="Haboro Soft" pitchFamily="2" charset="77"/>
              </a:rPr>
              <a:t>ORGANISATIONAL DEVELOPMENT </a:t>
            </a:r>
            <a:endParaRPr lang="en-GB" sz="2800" spc="300" dirty="0">
              <a:solidFill>
                <a:srgbClr val="DDDBDC"/>
              </a:solidFill>
              <a:effectLst/>
              <a:latin typeface="Haboro Soft" pitchFamily="2" charset="77"/>
            </a:endParaRPr>
          </a:p>
          <a:p>
            <a:pPr algn="ctr"/>
            <a:r>
              <a:rPr lang="en-GB" sz="2800" b="1" spc="300" dirty="0">
                <a:solidFill>
                  <a:srgbClr val="DDDBDC"/>
                </a:solidFill>
                <a:effectLst/>
                <a:latin typeface="Haboro Soft" pitchFamily="2" charset="77"/>
              </a:rPr>
              <a:t>CONSULTANT</a:t>
            </a:r>
            <a:endParaRPr lang="en-GB" spc="300" dirty="0">
              <a:solidFill>
                <a:srgbClr val="DDDBDC"/>
              </a:solidFill>
              <a:effectLst/>
              <a:latin typeface="Haboro Soft" pitchFamily="2" charset="77"/>
            </a:endParaRPr>
          </a:p>
          <a:p>
            <a:pPr algn="ctr"/>
            <a:endParaRPr lang="en-US" sz="1200" spc="600" dirty="0">
              <a:solidFill>
                <a:schemeClr val="bg1"/>
              </a:solidFill>
              <a:latin typeface="Haboro Soft Norm Book" pitchFamily="2" charset="77"/>
            </a:endParaRPr>
          </a:p>
          <a:p>
            <a:pPr algn="ctr"/>
            <a:r>
              <a:rPr lang="en-US" sz="3600" spc="600" dirty="0">
                <a:solidFill>
                  <a:srgbClr val="FF9A00"/>
                </a:solidFill>
                <a:latin typeface="Haboro Soft Norm Book" pitchFamily="2" charset="77"/>
              </a:rPr>
              <a:t>milestonetweed.co.uk</a:t>
            </a:r>
          </a:p>
          <a:p>
            <a:pPr algn="ctr"/>
            <a:endParaRPr lang="en-US" sz="1200" spc="600" dirty="0">
              <a:solidFill>
                <a:schemeClr val="bg1"/>
              </a:solidFill>
              <a:latin typeface="Haboro Soft Norm Book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n-GB" sz="2000" spc="300" dirty="0">
                <a:solidFill>
                  <a:schemeClr val="bg1"/>
                </a:solidFill>
                <a:effectLst/>
                <a:latin typeface="Haboro Soft" pitchFamily="2" charset="77"/>
              </a:rPr>
              <a:t>abi@milestonetweed.com</a:t>
            </a:r>
          </a:p>
          <a:p>
            <a:pPr algn="ctr"/>
            <a:endParaRPr lang="en-US" sz="800" spc="600" dirty="0">
              <a:solidFill>
                <a:schemeClr val="bg1"/>
              </a:solidFill>
              <a:latin typeface="Haboro Soft Norm Book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2ED0B-F86A-9CCA-CE5D-594BDE742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436" y="1041104"/>
            <a:ext cx="5349107" cy="608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95F14E-CC46-A7C8-A4E1-A4166BE97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516" y="5405693"/>
            <a:ext cx="1058944" cy="10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9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CE509-9AC8-7096-8A4F-A170725C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CCA0A-3880-E148-0723-EEACBA7E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5450092"/>
            <a:ext cx="2880000" cy="1498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62DDC-7996-E792-51E5-B96449EB2D5E}"/>
              </a:ext>
            </a:extLst>
          </p:cNvPr>
          <p:cNvSpPr txBox="1"/>
          <p:nvPr/>
        </p:nvSpPr>
        <p:spPr>
          <a:xfrm>
            <a:off x="880187" y="2527328"/>
            <a:ext cx="10431625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Philanthropy </a:t>
            </a:r>
            <a:r>
              <a:rPr lang="en-GB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= </a:t>
            </a:r>
            <a:r>
              <a:rPr lang="el-GR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φιλανθρωπία (</a:t>
            </a:r>
            <a:r>
              <a:rPr lang="en-GB" sz="3600" dirty="0" err="1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philanthrōpía</a:t>
            </a:r>
            <a:r>
              <a:rPr lang="en-GB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)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latin typeface="Avenir Next" panose="020B0503020202020204" pitchFamily="34" charset="0"/>
                <a:ea typeface="Times New Roman" panose="02020603050405020304" pitchFamily="18" charset="0"/>
              </a:rPr>
              <a:t>			“love of humanity”</a:t>
            </a:r>
            <a:endParaRPr lang="en-GB" sz="3600" dirty="0">
              <a:solidFill>
                <a:schemeClr val="bg1"/>
              </a:solidFill>
              <a:effectLst/>
              <a:latin typeface="Avenir Next" panose="020B0503020202020204" pitchFamily="34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F99DFB53-3A3C-10A6-60D5-1CAF998C093E}"/>
              </a:ext>
            </a:extLst>
          </p:cNvPr>
          <p:cNvSpPr/>
          <p:nvPr/>
        </p:nvSpPr>
        <p:spPr>
          <a:xfrm>
            <a:off x="5249917" y="998483"/>
            <a:ext cx="1692166" cy="1902372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4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E3A89-FAFF-829A-FDF6-F8117C845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6CB9B-054D-A886-F55D-B0329543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124" y="135898"/>
            <a:ext cx="8901752" cy="65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9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548B6-F5CF-11AC-E484-87BBC286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25DE2-C12B-4BD5-FBD3-E1ED08BB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6" y="283779"/>
            <a:ext cx="10976146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87009-1C06-EB75-19F0-6F0E3FC3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1BC1-6EE3-7E5A-1652-BDF66661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4776324"/>
            <a:ext cx="2880000" cy="1498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03782E-3B32-A9FF-F4B8-33982B342DD3}"/>
              </a:ext>
            </a:extLst>
          </p:cNvPr>
          <p:cNvSpPr txBox="1"/>
          <p:nvPr/>
        </p:nvSpPr>
        <p:spPr>
          <a:xfrm>
            <a:off x="516757" y="1990211"/>
            <a:ext cx="1043162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Do we need to change our mindset?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4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A00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A6393C-5DC6-0F7E-DD13-1E0B9477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65DCEA-BE56-3F12-32D3-8C5FB9BBB2E6}"/>
              </a:ext>
            </a:extLst>
          </p:cNvPr>
          <p:cNvSpPr txBox="1"/>
          <p:nvPr/>
        </p:nvSpPr>
        <p:spPr>
          <a:xfrm>
            <a:off x="516757" y="206381"/>
            <a:ext cx="10431625" cy="1828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effectLst/>
              <a:latin typeface="Avenir Next Ultra Light" panose="020B0203020202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effectLst/>
              <a:latin typeface="Avenir Next Ultra Light" panose="020B0203020202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 typeface="Symbol" pitchFamily="2" charset="2"/>
              <a:buChar char=""/>
            </a:pPr>
            <a:endParaRPr lang="en-GB" sz="1900" dirty="0">
              <a:solidFill>
                <a:schemeClr val="bg1"/>
              </a:solidFill>
              <a:effectLst/>
              <a:latin typeface="Avenir Next Ultra Light" panose="020B0203020202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9A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Haboro Soft" pitchFamily="2" charset="77"/>
            </a:endParaRPr>
          </a:p>
        </p:txBody>
      </p:sp>
      <p:pic>
        <p:nvPicPr>
          <p:cNvPr id="1026" name="Picture 2" descr="Cinderella In Rags">
            <a:extLst>
              <a:ext uri="{FF2B5EF4-FFF2-40B4-BE49-F238E27FC236}">
                <a16:creationId xmlns:a16="http://schemas.microsoft.com/office/drawing/2014/main" id="{B537BF5C-5445-E393-25DA-39B83654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07" y="335444"/>
            <a:ext cx="5170785" cy="61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8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6352B8-8A3D-6FEB-8B4C-6D859728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rican Black Woman As a Fairy Godmother Graphic by The Cliparts ...">
            <a:extLst>
              <a:ext uri="{FF2B5EF4-FFF2-40B4-BE49-F238E27FC236}">
                <a16:creationId xmlns:a16="http://schemas.microsoft.com/office/drawing/2014/main" id="{42D591EE-D561-4D64-0F6B-03244F08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289983"/>
            <a:ext cx="9417050" cy="62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6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7081"/>
            </a:gs>
            <a:gs pos="100000">
              <a:srgbClr val="3AB5C4">
                <a:lumMod val="100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2372EA-42CC-F23D-18FD-ED099C24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B7049-9844-1121-1DCE-127CF068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2000" y="4776324"/>
            <a:ext cx="2880000" cy="1498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9BE97-30C0-37F8-8A75-CAE3A349ACCB}"/>
              </a:ext>
            </a:extLst>
          </p:cNvPr>
          <p:cNvSpPr txBox="1"/>
          <p:nvPr/>
        </p:nvSpPr>
        <p:spPr>
          <a:xfrm>
            <a:off x="516757" y="1990211"/>
            <a:ext cx="1043162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GB" sz="3600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How investment-ready are we?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endParaRPr lang="en-GB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2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22086EE90BB64D9F6FBC2ABE327856" ma:contentTypeVersion="11" ma:contentTypeDescription="Create a new document." ma:contentTypeScope="" ma:versionID="cf3cd5c90fbc5251025e2f42b160599e">
  <xsd:schema xmlns:xsd="http://www.w3.org/2001/XMLSchema" xmlns:xs="http://www.w3.org/2001/XMLSchema" xmlns:p="http://schemas.microsoft.com/office/2006/metadata/properties" xmlns:ns2="c9fa6af4-056e-4660-9327-8f37a7814cb4" xmlns:ns3="6ecf8fdc-eeb3-407e-b20b-139f0e45534c" targetNamespace="http://schemas.microsoft.com/office/2006/metadata/properties" ma:root="true" ma:fieldsID="9284224c81cc56830eaa5760b2d9d2de" ns2:_="" ns3:_="">
    <xsd:import namespace="c9fa6af4-056e-4660-9327-8f37a7814cb4"/>
    <xsd:import namespace="6ecf8fdc-eeb3-407e-b20b-139f0e45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a6af4-056e-4660-9327-8f37a7814c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f4bf6f1-7542-43ad-93e6-82bcf1db5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f8fdc-eeb3-407e-b20b-139f0e45534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cb6ad3b-b917-46e3-b050-b726a5efc480}" ma:internalName="TaxCatchAll" ma:showField="CatchAllData" ma:web="6ecf8fdc-eeb3-407e-b20b-139f0e4553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cf8fdc-eeb3-407e-b20b-139f0e45534c" xsi:nil="true"/>
    <lcf76f155ced4ddcb4097134ff3c332f xmlns="c9fa6af4-056e-4660-9327-8f37a7814c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71B4D0-D437-4FDA-9851-C0BCE7CB9FA9}"/>
</file>

<file path=customXml/itemProps2.xml><?xml version="1.0" encoding="utf-8"?>
<ds:datastoreItem xmlns:ds="http://schemas.openxmlformats.org/officeDocument/2006/customXml" ds:itemID="{542120E1-BF7F-4F9C-8C4E-E4272691A4CA}"/>
</file>

<file path=customXml/itemProps3.xml><?xml version="1.0" encoding="utf-8"?>
<ds:datastoreItem xmlns:ds="http://schemas.openxmlformats.org/officeDocument/2006/customXml" ds:itemID="{48962325-F8DC-49D4-91F9-F2ABFE00A50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Office PowerPoint</Application>
  <PresentationFormat>Widescreen</PresentationFormat>
  <Paragraphs>117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Avenir Next</vt:lpstr>
      <vt:lpstr>Avenir Next Ultra Light</vt:lpstr>
      <vt:lpstr>Haboro Soft</vt:lpstr>
      <vt:lpstr>Haboro Soft Norm Book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Droplet Office</dc:creator>
  <cp:lastModifiedBy>Amy Jones</cp:lastModifiedBy>
  <cp:revision>73</cp:revision>
  <dcterms:created xsi:type="dcterms:W3CDTF">2024-05-09T08:59:27Z</dcterms:created>
  <dcterms:modified xsi:type="dcterms:W3CDTF">2025-05-06T11:13:32Z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0x0101005C22086EE90BB64D9F6FBC2ABE327856</vt:lpwstr>
  </property>
</Properties>
</file>